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4" r:id="rId3"/>
    <p:sldId id="309" r:id="rId4"/>
    <p:sldId id="319" r:id="rId5"/>
    <p:sldId id="316" r:id="rId6"/>
    <p:sldId id="312" r:id="rId7"/>
    <p:sldId id="314" r:id="rId8"/>
    <p:sldId id="257" r:id="rId9"/>
    <p:sldId id="321" r:id="rId10"/>
    <p:sldId id="292" r:id="rId11"/>
    <p:sldId id="296" r:id="rId12"/>
    <p:sldId id="297" r:id="rId13"/>
    <p:sldId id="313" r:id="rId14"/>
    <p:sldId id="307" r:id="rId15"/>
    <p:sldId id="308" r:id="rId16"/>
    <p:sldId id="285" r:id="rId17"/>
    <p:sldId id="275" r:id="rId18"/>
    <p:sldId id="299" r:id="rId19"/>
    <p:sldId id="293" r:id="rId20"/>
    <p:sldId id="263" r:id="rId21"/>
    <p:sldId id="318" r:id="rId22"/>
    <p:sldId id="259" r:id="rId23"/>
    <p:sldId id="320" r:id="rId24"/>
    <p:sldId id="294" r:id="rId25"/>
    <p:sldId id="281" r:id="rId26"/>
    <p:sldId id="262" r:id="rId27"/>
    <p:sldId id="261" r:id="rId28"/>
    <p:sldId id="264" r:id="rId29"/>
    <p:sldId id="265" r:id="rId30"/>
    <p:sldId id="29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7755" autoAdjust="0"/>
  </p:normalViewPr>
  <p:slideViewPr>
    <p:cSldViewPr snapToGrid="0" snapToObjects="1">
      <p:cViewPr varScale="1">
        <p:scale>
          <a:sx n="84" d="100"/>
          <a:sy n="84" d="100"/>
        </p:scale>
        <p:origin x="197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6D58A6-1DC7-224E-B706-1909E9EE3F16}" type="datetimeFigureOut">
              <a:rPr lang="en-US" smtClean="0"/>
              <a:t>8/22/20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4E6B-BDF4-5347-ADA1-78B516CB5957}" type="slidenum">
              <a:rPr lang="en-US" smtClean="0"/>
              <a:t>‹#›</a:t>
            </a:fld>
            <a:endParaRPr lang="en-US"/>
          </a:p>
        </p:txBody>
      </p:sp>
    </p:spTree>
    <p:extLst>
      <p:ext uri="{BB962C8B-B14F-4D97-AF65-F5344CB8AC3E}">
        <p14:creationId xmlns:p14="http://schemas.microsoft.com/office/powerpoint/2010/main" val="3354331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getting big.</a:t>
            </a:r>
            <a:r>
              <a:rPr lang="en-US" baseline="0" dirty="0"/>
              <a:t> Accumulation of data is outpacing the ability of biologists to handle it. </a:t>
            </a:r>
          </a:p>
          <a:p>
            <a:endParaRPr lang="en-US" baseline="0" dirty="0"/>
          </a:p>
          <a:p>
            <a:r>
              <a:rPr lang="en-US" baseline="0" dirty="0"/>
              <a:t>This is most apparent for genomics, but is occurring in all areas of biology. For example, climate science. In many areas of biology, the growth of data is outpacing the ability of biologists to handle it.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reason the growth of this data is outpacing the ability of biologists to handle this is that biologists have not been traditionally trained to learn basic programming skills. </a:t>
            </a:r>
          </a:p>
          <a:p>
            <a:endParaRPr lang="en-US" baseline="0" dirty="0"/>
          </a:p>
          <a:p>
            <a:r>
              <a:rPr lang="en-US" baseline="0" dirty="0"/>
              <a:t>The purpose of this class is rather practical. It is to equip you with tools you need to start feeling enabled towards working with bigger data. </a:t>
            </a:r>
          </a:p>
          <a:p>
            <a:endParaRPr lang="en-US" baseline="0" dirty="0"/>
          </a:p>
          <a:p>
            <a:r>
              <a:rPr lang="en-US" baseline="0" dirty="0"/>
              <a:t>Excel and Statistics GUI packages are useless. By learning some basic computational tools you can not only enable yourself to handle this type of data, but you can free yourself from the constraints of prewritten programs.</a:t>
            </a:r>
          </a:p>
          <a:p>
            <a:endParaRPr lang="en-US" baseline="0" dirty="0"/>
          </a:p>
          <a:p>
            <a:endParaRPr lang="en-US" baseline="0" dirty="0"/>
          </a:p>
          <a:p>
            <a:r>
              <a:rPr lang="en-US" baseline="0" dirty="0"/>
              <a:t>It takes time, a lot of time to pick up some of these skills. Nonetheless, with some basic understanding of </a:t>
            </a:r>
            <a:r>
              <a:rPr lang="en-US" baseline="0" dirty="0" err="1"/>
              <a:t>unix</a:t>
            </a:r>
            <a:r>
              <a:rPr lang="en-US" baseline="0" dirty="0"/>
              <a:t>, and simple programming languages such as perl or python, a lot of basic important things can be learned and used fairly quickly. </a:t>
            </a:r>
          </a:p>
          <a:p>
            <a:endParaRPr lang="en-US" baseline="0" dirty="0"/>
          </a:p>
          <a:p>
            <a:r>
              <a:rPr lang="en-US" baseline="0" dirty="0"/>
              <a:t>The point of this course is to give you a basic introduction to the tools you need to get started.</a:t>
            </a:r>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a:t>
            </a:fld>
            <a:endParaRPr lang="en-US"/>
          </a:p>
        </p:txBody>
      </p:sp>
    </p:spTree>
    <p:extLst>
      <p:ext uri="{BB962C8B-B14F-4D97-AF65-F5344CB8AC3E}">
        <p14:creationId xmlns:p14="http://schemas.microsoft.com/office/powerpoint/2010/main" val="2289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growth of big data is perhaps most evident for any field of biology that deals with DNA or RNA sequence data.</a:t>
            </a:r>
          </a:p>
          <a:p>
            <a:endParaRPr lang="en-US" baseline="0" dirty="0"/>
          </a:p>
          <a:p>
            <a:r>
              <a:rPr lang="en-US" baseline="0" dirty="0"/>
              <a:t>Up until 2007 or 2008 empirical genetic studies were typically based on single locus DNA sequences, small sets of molecular markers, or collections of ESTs for more intensively studied organisms.</a:t>
            </a:r>
          </a:p>
          <a:p>
            <a:endParaRPr lang="en-US" baseline="0" dirty="0"/>
          </a:p>
          <a:p>
            <a:r>
              <a:rPr lang="en-US" baseline="0" dirty="0"/>
              <a:t>With the advent of next generation DNA sequencers, the cost of sequencing plummeted. Its even cheaper today, so its almost a million times cheaper than it was just 8 years ago. Perhaps more importantly than that, Lab work takes almost no time at all.</a:t>
            </a:r>
          </a:p>
          <a:p>
            <a:endParaRPr lang="en-US" baseline="0" dirty="0"/>
          </a:p>
          <a:p>
            <a:r>
              <a:rPr lang="en-US" baseline="0" dirty="0"/>
              <a:t>We can routinely generate massive data sets after a few days of lab work and for very small amounts of money.</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8AF2824-A55A-EE47-ABBB-09E26DA4055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a:t>
            </a:r>
            <a:r>
              <a:rPr lang="en-US" baseline="0" dirty="0"/>
              <a:t> data is not unique to genomics. It is also increasingly characterizing other areas of science such as Ecology, epidemiology, medicine, physics, and even animal behavior.</a:t>
            </a:r>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7</a:t>
            </a:fld>
            <a:endParaRPr lang="en-US"/>
          </a:p>
        </p:txBody>
      </p:sp>
    </p:spTree>
    <p:extLst>
      <p:ext uri="{BB962C8B-B14F-4D97-AF65-F5344CB8AC3E}">
        <p14:creationId xmlns:p14="http://schemas.microsoft.com/office/powerpoint/2010/main" val="242232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8</a:t>
            </a:fld>
            <a:endParaRPr lang="en-US"/>
          </a:p>
        </p:txBody>
      </p:sp>
    </p:spTree>
    <p:extLst>
      <p:ext uri="{BB962C8B-B14F-4D97-AF65-F5344CB8AC3E}">
        <p14:creationId xmlns:p14="http://schemas.microsoft.com/office/powerpoint/2010/main" val="29022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24E6B-BDF4-5347-ADA1-78B516CB5957}" type="slidenum">
              <a:rPr lang="en-US" smtClean="0"/>
              <a:t>21</a:t>
            </a:fld>
            <a:endParaRPr lang="en-US"/>
          </a:p>
        </p:txBody>
      </p:sp>
    </p:spTree>
    <p:extLst>
      <p:ext uri="{BB962C8B-B14F-4D97-AF65-F5344CB8AC3E}">
        <p14:creationId xmlns:p14="http://schemas.microsoft.com/office/powerpoint/2010/main" val="168390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FDEA4-361B-674A-8C9E-A08C215EDA91}" type="datetimeFigureOut">
              <a:rPr lang="en-US" smtClean="0"/>
              <a:t>8/22/20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79901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7109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138300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CC2E97B-A548-3542-873E-67C77477DDC3}" type="slidenum">
              <a:rPr lang="en-US"/>
              <a:pPr/>
              <a:t>‹#›</a:t>
            </a:fld>
            <a:endParaRPr lang="en-US"/>
          </a:p>
        </p:txBody>
      </p:sp>
    </p:spTree>
    <p:extLst>
      <p:ext uri="{BB962C8B-B14F-4D97-AF65-F5344CB8AC3E}">
        <p14:creationId xmlns:p14="http://schemas.microsoft.com/office/powerpoint/2010/main" val="98547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DEA4-361B-674A-8C9E-A08C215EDA91}" type="datetimeFigureOut">
              <a:rPr lang="en-US" smtClean="0"/>
              <a:t>8/22/20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2017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FDEA4-361B-674A-8C9E-A08C215EDA91}" type="datetimeFigureOut">
              <a:rPr lang="en-US" smtClean="0"/>
              <a:t>8/22/20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92634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FDEA4-361B-674A-8C9E-A08C215EDA91}" type="datetimeFigureOut">
              <a:rPr lang="en-US" smtClean="0"/>
              <a:t>8/22/20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1343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FDEA4-361B-674A-8C9E-A08C215EDA91}" type="datetimeFigureOut">
              <a:rPr lang="en-US" smtClean="0"/>
              <a:t>8/22/20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70838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FDEA4-361B-674A-8C9E-A08C215EDA91}" type="datetimeFigureOut">
              <a:rPr lang="en-US" smtClean="0"/>
              <a:t>8/22/20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79274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FDEA4-361B-674A-8C9E-A08C215EDA91}" type="datetimeFigureOut">
              <a:rPr lang="en-US" smtClean="0"/>
              <a:t>8/22/20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37639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88433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FDEA4-361B-674A-8C9E-A08C215EDA91}" type="datetimeFigureOut">
              <a:rPr lang="en-US" smtClean="0"/>
              <a:t>8/22/20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864AF-E22A-3241-8379-C9CAF2EF0A22}" type="slidenum">
              <a:rPr lang="en-US" smtClean="0"/>
              <a:t>‹#›</a:t>
            </a:fld>
            <a:endParaRPr lang="en-US"/>
          </a:p>
        </p:txBody>
      </p:sp>
    </p:spTree>
    <p:extLst>
      <p:ext uri="{BB962C8B-B14F-4D97-AF65-F5344CB8AC3E}">
        <p14:creationId xmlns:p14="http://schemas.microsoft.com/office/powerpoint/2010/main" val="250109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EA4-361B-674A-8C9E-A08C215EDA91}" type="datetimeFigureOut">
              <a:rPr lang="en-US" smtClean="0"/>
              <a:t>8/22/20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64AF-E22A-3241-8379-C9CAF2EF0A22}" type="slidenum">
              <a:rPr lang="en-US" smtClean="0"/>
              <a:t>‹#›</a:t>
            </a:fld>
            <a:endParaRPr lang="en-US"/>
          </a:p>
        </p:txBody>
      </p:sp>
    </p:spTree>
    <p:extLst>
      <p:ext uri="{BB962C8B-B14F-4D97-AF65-F5344CB8AC3E}">
        <p14:creationId xmlns:p14="http://schemas.microsoft.com/office/powerpoint/2010/main" val="3345828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7990" y="1175198"/>
            <a:ext cx="5117042" cy="4247317"/>
          </a:xfrm>
          <a:prstGeom prst="rect">
            <a:avLst/>
          </a:prstGeom>
          <a:noFill/>
        </p:spPr>
        <p:txBody>
          <a:bodyPr wrap="none" rtlCol="0">
            <a:spAutoFit/>
          </a:bodyPr>
          <a:lstStyle/>
          <a:p>
            <a:pPr algn="ctr"/>
            <a:r>
              <a:rPr lang="en-US" sz="2800" dirty="0"/>
              <a:t>BIOL 792 (1028)</a:t>
            </a:r>
          </a:p>
          <a:p>
            <a:pPr algn="ctr"/>
            <a:endParaRPr lang="en-US" dirty="0"/>
          </a:p>
          <a:p>
            <a:pPr algn="ctr"/>
            <a:r>
              <a:rPr lang="en-US" sz="2800" dirty="0"/>
              <a:t>Data Science for Biology I</a:t>
            </a:r>
          </a:p>
          <a:p>
            <a:pPr algn="ctr"/>
            <a:endParaRPr lang="en-US" sz="2800" dirty="0"/>
          </a:p>
          <a:p>
            <a:pPr algn="ctr"/>
            <a:endParaRPr lang="en-US" sz="2800" dirty="0"/>
          </a:p>
          <a:p>
            <a:pPr algn="ctr"/>
            <a:r>
              <a:rPr lang="en-US" sz="2800" dirty="0"/>
              <a:t>Online</a:t>
            </a:r>
          </a:p>
          <a:p>
            <a:pPr algn="ctr"/>
            <a:endParaRPr lang="en-US" sz="2800" dirty="0"/>
          </a:p>
          <a:p>
            <a:pPr algn="ctr"/>
            <a:r>
              <a:rPr lang="en-US" sz="2800" dirty="0"/>
              <a:t>Tuesday and Thursday 6:00 – 7:15</a:t>
            </a:r>
          </a:p>
          <a:p>
            <a:pPr algn="ctr"/>
            <a:endParaRPr lang="en-US" sz="2800" dirty="0"/>
          </a:p>
          <a:p>
            <a:pPr algn="ctr"/>
            <a:r>
              <a:rPr lang="en-US" sz="2800" dirty="0"/>
              <a:t>Dr. Thomas Parchman</a:t>
            </a:r>
          </a:p>
        </p:txBody>
      </p:sp>
    </p:spTree>
    <p:extLst>
      <p:ext uri="{BB962C8B-B14F-4D97-AF65-F5344CB8AC3E}">
        <p14:creationId xmlns:p14="http://schemas.microsoft.com/office/powerpoint/2010/main" val="215086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45" y="5023829"/>
            <a:ext cx="8719855" cy="1200329"/>
          </a:xfrm>
          <a:prstGeom prst="rect">
            <a:avLst/>
          </a:prstGeom>
          <a:noFill/>
        </p:spPr>
        <p:txBody>
          <a:bodyPr wrap="square" rtlCol="0">
            <a:spAutoFit/>
          </a:bodyPr>
          <a:lstStyle/>
          <a:p>
            <a:r>
              <a:rPr lang="en-US" sz="2400" dirty="0"/>
              <a:t>Information from the first four DNA sequences from a data file that has 800,000,000 DNA sequences generated with an </a:t>
            </a:r>
            <a:r>
              <a:rPr lang="en-US" sz="2400" dirty="0" err="1"/>
              <a:t>Illumina</a:t>
            </a:r>
            <a:r>
              <a:rPr lang="en-US" sz="2400" dirty="0"/>
              <a:t> </a:t>
            </a:r>
            <a:r>
              <a:rPr lang="en-US" sz="2400" dirty="0" err="1"/>
              <a:t>HiSeq</a:t>
            </a:r>
            <a:r>
              <a:rPr lang="en-US" sz="2400" dirty="0"/>
              <a:t> instrument</a:t>
            </a:r>
          </a:p>
        </p:txBody>
      </p:sp>
      <p:pic>
        <p:nvPicPr>
          <p:cNvPr id="3" name="Picture 2" descr="Screen Shot 2014-07-09 at 2.2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07" y="454988"/>
            <a:ext cx="7446263" cy="4363285"/>
          </a:xfrm>
          <a:prstGeom prst="rect">
            <a:avLst/>
          </a:prstGeom>
        </p:spPr>
      </p:pic>
    </p:spTree>
    <p:extLst>
      <p:ext uri="{BB962C8B-B14F-4D97-AF65-F5344CB8AC3E}">
        <p14:creationId xmlns:p14="http://schemas.microsoft.com/office/powerpoint/2010/main" val="221546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7-30 at 3.20.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65" y="1630711"/>
            <a:ext cx="8645373" cy="2715076"/>
          </a:xfrm>
          <a:prstGeom prst="rect">
            <a:avLst/>
          </a:prstGeom>
        </p:spPr>
      </p:pic>
      <p:sp>
        <p:nvSpPr>
          <p:cNvPr id="2" name="TextBox 1"/>
          <p:cNvSpPr txBox="1"/>
          <p:nvPr/>
        </p:nvSpPr>
        <p:spPr>
          <a:xfrm>
            <a:off x="1722666" y="494822"/>
            <a:ext cx="6241738" cy="523220"/>
          </a:xfrm>
          <a:prstGeom prst="rect">
            <a:avLst/>
          </a:prstGeom>
          <a:noFill/>
        </p:spPr>
        <p:txBody>
          <a:bodyPr wrap="none" rtlCol="0">
            <a:spAutoFit/>
          </a:bodyPr>
          <a:lstStyle/>
          <a:p>
            <a:r>
              <a:rPr lang="en-US" sz="2800" dirty="0"/>
              <a:t>GFF File (Genome alignment information) </a:t>
            </a:r>
          </a:p>
        </p:txBody>
      </p:sp>
      <p:sp>
        <p:nvSpPr>
          <p:cNvPr id="4" name="TextBox 3"/>
          <p:cNvSpPr txBox="1"/>
          <p:nvPr/>
        </p:nvSpPr>
        <p:spPr>
          <a:xfrm>
            <a:off x="547055" y="4960451"/>
            <a:ext cx="8075744" cy="523220"/>
          </a:xfrm>
          <a:prstGeom prst="rect">
            <a:avLst/>
          </a:prstGeom>
          <a:noFill/>
        </p:spPr>
        <p:txBody>
          <a:bodyPr wrap="square" rtlCol="0">
            <a:spAutoFit/>
          </a:bodyPr>
          <a:lstStyle/>
          <a:p>
            <a:r>
              <a:rPr lang="en-US" sz="2800" dirty="0"/>
              <a:t>15,000,000 lines with alignment information</a:t>
            </a:r>
          </a:p>
        </p:txBody>
      </p:sp>
    </p:spTree>
    <p:extLst>
      <p:ext uri="{BB962C8B-B14F-4D97-AF65-F5344CB8AC3E}">
        <p14:creationId xmlns:p14="http://schemas.microsoft.com/office/powerpoint/2010/main" val="95361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8-07 at 2.4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526" y="1893767"/>
            <a:ext cx="5186947" cy="3801888"/>
          </a:xfrm>
          <a:prstGeom prst="rect">
            <a:avLst/>
          </a:prstGeom>
        </p:spPr>
      </p:pic>
      <p:grpSp>
        <p:nvGrpSpPr>
          <p:cNvPr id="6" name="Group 5"/>
          <p:cNvGrpSpPr/>
          <p:nvPr/>
        </p:nvGrpSpPr>
        <p:grpSpPr>
          <a:xfrm>
            <a:off x="1216526" y="761995"/>
            <a:ext cx="6684211" cy="5989054"/>
            <a:chOff x="1216526" y="761995"/>
            <a:chExt cx="6684211" cy="5989054"/>
          </a:xfrm>
        </p:grpSpPr>
        <p:sp>
          <p:nvSpPr>
            <p:cNvPr id="3" name="Oval 2"/>
            <p:cNvSpPr/>
            <p:nvPr/>
          </p:nvSpPr>
          <p:spPr>
            <a:xfrm>
              <a:off x="1216526" y="761995"/>
              <a:ext cx="6684211" cy="5989054"/>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3" idx="7"/>
              <a:endCxn id="3" idx="3"/>
            </p:cNvCxnSpPr>
            <p:nvPr/>
          </p:nvCxnSpPr>
          <p:spPr>
            <a:xfrm flipH="1">
              <a:off x="2195406" y="1639072"/>
              <a:ext cx="4726451" cy="42349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150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874" y="1171924"/>
            <a:ext cx="6300881" cy="4725661"/>
          </a:xfrm>
          <a:prstGeom prst="rect">
            <a:avLst/>
          </a:prstGeom>
        </p:spPr>
      </p:pic>
      <p:grpSp>
        <p:nvGrpSpPr>
          <p:cNvPr id="8" name="Group 7"/>
          <p:cNvGrpSpPr/>
          <p:nvPr/>
        </p:nvGrpSpPr>
        <p:grpSpPr>
          <a:xfrm>
            <a:off x="529543" y="2171680"/>
            <a:ext cx="8017373" cy="2587256"/>
            <a:chOff x="529543" y="2171680"/>
            <a:chExt cx="8017373" cy="2587256"/>
          </a:xfrm>
        </p:grpSpPr>
        <p:pic>
          <p:nvPicPr>
            <p:cNvPr id="5" name="Picture 4" descr="Screen Shot 2015-08-18 at 10.26.13 AM.png"/>
            <p:cNvPicPr>
              <a:picLocks noChangeAspect="1"/>
            </p:cNvPicPr>
            <p:nvPr/>
          </p:nvPicPr>
          <p:blipFill rotWithShape="1">
            <a:blip r:embed="rId3">
              <a:extLst>
                <a:ext uri="{28A0092B-C50C-407E-A947-70E740481C1C}">
                  <a14:useLocalDpi xmlns:a14="http://schemas.microsoft.com/office/drawing/2010/main" val="0"/>
                </a:ext>
              </a:extLst>
            </a:blip>
            <a:srcRect b="3322"/>
            <a:stretch/>
          </p:blipFill>
          <p:spPr>
            <a:xfrm>
              <a:off x="529543" y="2171680"/>
              <a:ext cx="4572000" cy="2501310"/>
            </a:xfrm>
            <a:prstGeom prst="rect">
              <a:avLst/>
            </a:prstGeom>
          </p:spPr>
        </p:pic>
        <p:pic>
          <p:nvPicPr>
            <p:cNvPr id="7" name="Picture 6"/>
            <p:cNvPicPr>
              <a:picLocks noChangeAspect="1"/>
            </p:cNvPicPr>
            <p:nvPr/>
          </p:nvPicPr>
          <p:blipFill>
            <a:blip r:embed="rId4"/>
            <a:stretch>
              <a:fillRect/>
            </a:stretch>
          </p:blipFill>
          <p:spPr>
            <a:xfrm>
              <a:off x="5101543" y="2171680"/>
              <a:ext cx="3445373" cy="2587256"/>
            </a:xfrm>
            <a:prstGeom prst="rect">
              <a:avLst/>
            </a:prstGeom>
          </p:spPr>
        </p:pic>
      </p:grpSp>
      <p:sp>
        <p:nvSpPr>
          <p:cNvPr id="9" name="TextBox 8"/>
          <p:cNvSpPr txBox="1"/>
          <p:nvPr/>
        </p:nvSpPr>
        <p:spPr>
          <a:xfrm>
            <a:off x="2888854" y="222985"/>
            <a:ext cx="3408255" cy="523220"/>
          </a:xfrm>
          <a:prstGeom prst="rect">
            <a:avLst/>
          </a:prstGeom>
          <a:noFill/>
        </p:spPr>
        <p:txBody>
          <a:bodyPr wrap="none" rtlCol="0">
            <a:spAutoFit/>
          </a:bodyPr>
          <a:lstStyle/>
          <a:p>
            <a:r>
              <a:rPr lang="en-US" sz="2800" dirty="0"/>
              <a:t>Navigating Directories</a:t>
            </a:r>
          </a:p>
        </p:txBody>
      </p:sp>
    </p:spTree>
    <p:extLst>
      <p:ext uri="{BB962C8B-B14F-4D97-AF65-F5344CB8AC3E}">
        <p14:creationId xmlns:p14="http://schemas.microsoft.com/office/powerpoint/2010/main" val="344879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68" y="172418"/>
            <a:ext cx="8927087" cy="954107"/>
          </a:xfrm>
          <a:prstGeom prst="rect">
            <a:avLst/>
          </a:prstGeom>
          <a:noFill/>
        </p:spPr>
        <p:txBody>
          <a:bodyPr wrap="square" rtlCol="0">
            <a:spAutoFit/>
          </a:bodyPr>
          <a:lstStyle/>
          <a:p>
            <a:pPr algn="ctr"/>
            <a:r>
              <a:rPr lang="en-US" sz="2800" dirty="0"/>
              <a:t>High performance computing clusters are accessed and run with Unix (or Linux)</a:t>
            </a:r>
          </a:p>
        </p:txBody>
      </p:sp>
      <p:sp>
        <p:nvSpPr>
          <p:cNvPr id="2" name="TextBox 1"/>
          <p:cNvSpPr txBox="1"/>
          <p:nvPr/>
        </p:nvSpPr>
        <p:spPr>
          <a:xfrm>
            <a:off x="1207167" y="6128357"/>
            <a:ext cx="6767673" cy="646331"/>
          </a:xfrm>
          <a:prstGeom prst="rect">
            <a:avLst/>
          </a:prstGeom>
          <a:noFill/>
        </p:spPr>
        <p:txBody>
          <a:bodyPr wrap="none" rtlCol="0">
            <a:spAutoFit/>
          </a:bodyPr>
          <a:lstStyle/>
          <a:p>
            <a:r>
              <a:rPr lang="en-US" b="1" dirty="0"/>
              <a:t>Unix tools: </a:t>
            </a:r>
            <a:r>
              <a:rPr lang="en-US" dirty="0" err="1"/>
              <a:t>ssh</a:t>
            </a:r>
            <a:r>
              <a:rPr lang="en-US" dirty="0"/>
              <a:t>, </a:t>
            </a:r>
            <a:r>
              <a:rPr lang="en-US" dirty="0" err="1"/>
              <a:t>sftp</a:t>
            </a:r>
            <a:r>
              <a:rPr lang="en-US" dirty="0"/>
              <a:t>, </a:t>
            </a:r>
            <a:r>
              <a:rPr lang="en-US" dirty="0" err="1"/>
              <a:t>wget</a:t>
            </a:r>
            <a:r>
              <a:rPr lang="en-US" dirty="0"/>
              <a:t>, ftp, job schedulers (torque, </a:t>
            </a:r>
            <a:r>
              <a:rPr lang="en-US" dirty="0" err="1"/>
              <a:t>sungrid</a:t>
            </a:r>
            <a:r>
              <a:rPr lang="en-US" dirty="0"/>
              <a:t> engine)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41" y="1429790"/>
            <a:ext cx="6307655" cy="4205598"/>
          </a:xfrm>
          <a:prstGeom prst="rect">
            <a:avLst/>
          </a:prstGeom>
        </p:spPr>
      </p:pic>
    </p:spTree>
    <p:extLst>
      <p:ext uri="{BB962C8B-B14F-4D97-AF65-F5344CB8AC3E}">
        <p14:creationId xmlns:p14="http://schemas.microsoft.com/office/powerpoint/2010/main" val="1812032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9742" y="1627266"/>
            <a:ext cx="2526015" cy="369332"/>
          </a:xfrm>
          <a:prstGeom prst="rect">
            <a:avLst/>
          </a:prstGeom>
          <a:noFill/>
        </p:spPr>
        <p:txBody>
          <a:bodyPr wrap="none" rtlCol="0">
            <a:spAutoFit/>
          </a:bodyPr>
          <a:lstStyle/>
          <a:p>
            <a:r>
              <a:rPr lang="en-US" dirty="0"/>
              <a:t>Example genomics paper</a:t>
            </a:r>
          </a:p>
        </p:txBody>
      </p:sp>
      <p:pic>
        <p:nvPicPr>
          <p:cNvPr id="3" name="Picture 2" descr="Screen Shot 2014-08-12 at 5.15.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11" y="2831176"/>
            <a:ext cx="7175192" cy="2734903"/>
          </a:xfrm>
          <a:prstGeom prst="rect">
            <a:avLst/>
          </a:prstGeom>
        </p:spPr>
      </p:pic>
      <p:pic>
        <p:nvPicPr>
          <p:cNvPr id="4" name="Picture 3" descr="Screen Shot 2014-08-12 at 5.16.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15" y="379863"/>
            <a:ext cx="7329511" cy="2229170"/>
          </a:xfrm>
          <a:prstGeom prst="rect">
            <a:avLst/>
          </a:prstGeom>
        </p:spPr>
      </p:pic>
      <p:sp>
        <p:nvSpPr>
          <p:cNvPr id="5" name="TextBox 4"/>
          <p:cNvSpPr txBox="1"/>
          <p:nvPr/>
        </p:nvSpPr>
        <p:spPr>
          <a:xfrm>
            <a:off x="579817" y="5940735"/>
            <a:ext cx="7663610" cy="646331"/>
          </a:xfrm>
          <a:prstGeom prst="rect">
            <a:avLst/>
          </a:prstGeom>
          <a:noFill/>
        </p:spPr>
        <p:txBody>
          <a:bodyPr wrap="square" rtlCol="0">
            <a:spAutoFit/>
          </a:bodyPr>
          <a:lstStyle/>
          <a:p>
            <a:r>
              <a:rPr lang="en-US" dirty="0"/>
              <a:t>Virtually all programs written to analyze genomic data (and other big data) are meant to run from the terminal and many rely on Perl or Python scripting</a:t>
            </a:r>
          </a:p>
        </p:txBody>
      </p:sp>
    </p:spTree>
    <p:extLst>
      <p:ext uri="{BB962C8B-B14F-4D97-AF65-F5344CB8AC3E}">
        <p14:creationId xmlns:p14="http://schemas.microsoft.com/office/powerpoint/2010/main" val="409887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1884" y="587693"/>
            <a:ext cx="5633699" cy="523220"/>
          </a:xfrm>
          <a:prstGeom prst="rect">
            <a:avLst/>
          </a:prstGeom>
          <a:noFill/>
        </p:spPr>
        <p:txBody>
          <a:bodyPr wrap="none" rtlCol="0">
            <a:spAutoFit/>
          </a:bodyPr>
          <a:lstStyle/>
          <a:p>
            <a:r>
              <a:rPr lang="en-US" sz="2800" dirty="0"/>
              <a:t>At the end of this course, you should:</a:t>
            </a:r>
          </a:p>
        </p:txBody>
      </p:sp>
      <p:sp>
        <p:nvSpPr>
          <p:cNvPr id="3" name="TextBox 2"/>
          <p:cNvSpPr txBox="1"/>
          <p:nvPr/>
        </p:nvSpPr>
        <p:spPr>
          <a:xfrm>
            <a:off x="606599" y="1611413"/>
            <a:ext cx="8208037" cy="4401205"/>
          </a:xfrm>
          <a:prstGeom prst="rect">
            <a:avLst/>
          </a:prstGeom>
          <a:noFill/>
        </p:spPr>
        <p:txBody>
          <a:bodyPr wrap="square" rtlCol="0">
            <a:spAutoFit/>
          </a:bodyPr>
          <a:lstStyle/>
          <a:p>
            <a:pPr marL="342900" indent="-342900">
              <a:buAutoNum type="arabicPeriod"/>
            </a:pPr>
            <a:r>
              <a:rPr lang="en-US" sz="2000" dirty="0"/>
              <a:t>Be comfortable with using Unix for basic and slightly more advanced needs</a:t>
            </a:r>
          </a:p>
          <a:p>
            <a:pPr marL="342900" indent="-342900">
              <a:buAutoNum type="arabicPeriod"/>
            </a:pPr>
            <a:endParaRPr lang="en-US" sz="2000" dirty="0"/>
          </a:p>
          <a:p>
            <a:pPr marL="342900" indent="-342900">
              <a:buAutoNum type="arabicPeriod"/>
            </a:pPr>
            <a:r>
              <a:rPr lang="en-US" sz="2000" dirty="0"/>
              <a:t>Be able to write basic programs in Python (and feel encouraged to learn more on your own).</a:t>
            </a:r>
          </a:p>
          <a:p>
            <a:pPr marL="342900" indent="-342900">
              <a:buAutoNum type="arabicPeriod"/>
            </a:pPr>
            <a:endParaRPr lang="en-US" sz="2000" dirty="0"/>
          </a:p>
          <a:p>
            <a:pPr marL="342900" indent="-342900">
              <a:buAutoNum type="arabicPeriod"/>
            </a:pPr>
            <a:endParaRPr lang="en-US" sz="2000" dirty="0"/>
          </a:p>
          <a:p>
            <a:pPr marL="342900" indent="-342900">
              <a:buAutoNum type="arabicPeriod"/>
            </a:pPr>
            <a:r>
              <a:rPr lang="en-US" sz="2000" dirty="0"/>
              <a:t>Be able to use Unix, Python, and shell scripting to manipulate, organize, and analyze large data sets.</a:t>
            </a:r>
          </a:p>
          <a:p>
            <a:pPr marL="342900" indent="-342900">
              <a:buAutoNum type="arabicPeriod"/>
            </a:pPr>
            <a:endParaRPr lang="en-US" sz="2000" dirty="0"/>
          </a:p>
          <a:p>
            <a:pPr marL="342900" indent="-342900">
              <a:buAutoNum type="arabicPeriod"/>
            </a:pPr>
            <a:r>
              <a:rPr lang="en-US" sz="2000" dirty="0"/>
              <a:t>Feel enabled and equipped to work with big data, </a:t>
            </a:r>
            <a:r>
              <a:rPr lang="en-US" sz="2000" b="1" dirty="0"/>
              <a:t>and motivated and capable of learning more on your own</a:t>
            </a:r>
            <a:r>
              <a:rPr lang="en-US" sz="2000" dirty="0"/>
              <a:t>.</a:t>
            </a:r>
          </a:p>
          <a:p>
            <a:pPr marL="342900" indent="-342900">
              <a:buAutoNum type="arabicPeriod"/>
            </a:pPr>
            <a:endParaRPr lang="en-US" sz="2000" dirty="0"/>
          </a:p>
          <a:p>
            <a:pPr marL="342900" indent="-342900">
              <a:buAutoNum type="arabicPeriod"/>
            </a:pPr>
            <a:r>
              <a:rPr lang="en-US" sz="2000" dirty="0"/>
              <a:t>Be prepared for Julie Allen’s Data Science for Biology II, spring semester.</a:t>
            </a:r>
          </a:p>
        </p:txBody>
      </p:sp>
    </p:spTree>
    <p:extLst>
      <p:ext uri="{BB962C8B-B14F-4D97-AF65-F5344CB8AC3E}">
        <p14:creationId xmlns:p14="http://schemas.microsoft.com/office/powerpoint/2010/main" val="386331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4381" y="283506"/>
            <a:ext cx="3136796" cy="584776"/>
          </a:xfrm>
          <a:prstGeom prst="rect">
            <a:avLst/>
          </a:prstGeom>
          <a:noFill/>
        </p:spPr>
        <p:txBody>
          <a:bodyPr wrap="none" rtlCol="0">
            <a:spAutoFit/>
          </a:bodyPr>
          <a:lstStyle/>
          <a:p>
            <a:r>
              <a:rPr lang="en-US" sz="3200" dirty="0"/>
              <a:t>Course Resources</a:t>
            </a:r>
          </a:p>
        </p:txBody>
      </p:sp>
      <p:sp>
        <p:nvSpPr>
          <p:cNvPr id="5" name="TextBox 4"/>
          <p:cNvSpPr txBox="1"/>
          <p:nvPr/>
        </p:nvSpPr>
        <p:spPr>
          <a:xfrm>
            <a:off x="4275438" y="1125495"/>
            <a:ext cx="4355261" cy="3693319"/>
          </a:xfrm>
          <a:prstGeom prst="rect">
            <a:avLst/>
          </a:prstGeom>
          <a:noFill/>
        </p:spPr>
        <p:txBody>
          <a:bodyPr wrap="square" rtlCol="0">
            <a:spAutoFit/>
          </a:bodyPr>
          <a:lstStyle/>
          <a:p>
            <a:pPr marL="342900" indent="-342900">
              <a:buAutoNum type="arabicPeriod"/>
            </a:pPr>
            <a:r>
              <a:rPr lang="en-US" dirty="0"/>
              <a:t>Computer with Unix and Python installed, preferably mac or machine running </a:t>
            </a:r>
            <a:r>
              <a:rPr lang="en-US" dirty="0" err="1"/>
              <a:t>linux</a:t>
            </a:r>
            <a:r>
              <a:rPr lang="en-US" dirty="0"/>
              <a:t>.</a:t>
            </a:r>
          </a:p>
          <a:p>
            <a:pPr marL="342900" indent="-342900">
              <a:buAutoNum type="arabicPeriod"/>
            </a:pPr>
            <a:endParaRPr lang="en-US" dirty="0"/>
          </a:p>
          <a:p>
            <a:pPr marL="342900" indent="-342900">
              <a:buFontTx/>
              <a:buAutoNum type="arabicPeriod"/>
            </a:pPr>
            <a:r>
              <a:rPr lang="en-US" dirty="0"/>
              <a:t>Supplementary data and problem sets for projects will be provided throughout the semester on the course </a:t>
            </a:r>
            <a:r>
              <a:rPr lang="en-US" dirty="0" err="1"/>
              <a:t>github</a:t>
            </a:r>
            <a:r>
              <a:rPr lang="en-US" dirty="0"/>
              <a:t> page.</a:t>
            </a:r>
          </a:p>
          <a:p>
            <a:pPr marL="342900" indent="-342900">
              <a:buFontTx/>
              <a:buAutoNum type="arabicPeriod"/>
            </a:pPr>
            <a:endParaRPr lang="en-US" dirty="0"/>
          </a:p>
          <a:p>
            <a:pPr marL="342900" indent="-342900">
              <a:buFontTx/>
              <a:buAutoNum type="arabicPeriod"/>
            </a:pPr>
            <a:endParaRPr lang="en-US" dirty="0"/>
          </a:p>
          <a:p>
            <a:pPr marL="342900" indent="-342900">
              <a:buFontTx/>
              <a:buAutoNum type="arabicPeriod"/>
            </a:pPr>
            <a:r>
              <a:rPr lang="en-US" dirty="0"/>
              <a:t>Text book (to left), and supplemental </a:t>
            </a:r>
            <a:r>
              <a:rPr lang="en-US" dirty="0" err="1"/>
              <a:t>unix</a:t>
            </a:r>
            <a:r>
              <a:rPr lang="en-US" dirty="0"/>
              <a:t> material from ”Unix and Perl to the Rescue”, </a:t>
            </a:r>
            <a:r>
              <a:rPr lang="en-US" dirty="0" err="1"/>
              <a:t>Bradnam</a:t>
            </a:r>
            <a:r>
              <a:rPr lang="en-US" dirty="0"/>
              <a:t> and Korf.</a:t>
            </a:r>
          </a:p>
          <a:p>
            <a:endParaRPr lang="en-US" dirty="0"/>
          </a:p>
        </p:txBody>
      </p:sp>
      <p:pic>
        <p:nvPicPr>
          <p:cNvPr id="1026" name="Picture 2" descr="Amazon.com: Practical Computing for Biologists (9780878933914 ...">
            <a:extLst>
              <a:ext uri="{FF2B5EF4-FFF2-40B4-BE49-F238E27FC236}">
                <a16:creationId xmlns:a16="http://schemas.microsoft.com/office/drawing/2014/main" id="{D88692E2-0C35-7540-88D6-1DF3B4FA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1" y="1199635"/>
            <a:ext cx="3964871" cy="4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3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293" y="183781"/>
            <a:ext cx="6886075" cy="1077218"/>
          </a:xfrm>
          <a:prstGeom prst="rect">
            <a:avLst/>
          </a:prstGeom>
          <a:noFill/>
        </p:spPr>
        <p:txBody>
          <a:bodyPr wrap="square" rtlCol="0">
            <a:spAutoFit/>
          </a:bodyPr>
          <a:lstStyle/>
          <a:p>
            <a:r>
              <a:rPr lang="en-US" sz="3200" dirty="0"/>
              <a:t>Other suggested resources:</a:t>
            </a:r>
          </a:p>
          <a:p>
            <a:endParaRPr lang="en-US" sz="3200" dirty="0"/>
          </a:p>
        </p:txBody>
      </p:sp>
      <p:sp>
        <p:nvSpPr>
          <p:cNvPr id="5" name="TextBox 4"/>
          <p:cNvSpPr txBox="1"/>
          <p:nvPr/>
        </p:nvSpPr>
        <p:spPr>
          <a:xfrm>
            <a:off x="761999" y="1237916"/>
            <a:ext cx="237566" cy="369332"/>
          </a:xfrm>
          <a:prstGeom prst="rect">
            <a:avLst/>
          </a:prstGeom>
          <a:noFill/>
        </p:spPr>
        <p:txBody>
          <a:bodyPr wrap="none" rtlCol="0">
            <a:spAutoFit/>
          </a:bodyPr>
          <a:lstStyle/>
          <a:p>
            <a:r>
              <a:rPr lang="en-US" dirty="0"/>
              <a:t> </a:t>
            </a:r>
          </a:p>
        </p:txBody>
      </p:sp>
      <p:pic>
        <p:nvPicPr>
          <p:cNvPr id="6" name="Picture 5" descr="Screen Shot 2014-08-07 at 2.2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782" y="2901982"/>
            <a:ext cx="5499100" cy="1587500"/>
          </a:xfrm>
          <a:prstGeom prst="rect">
            <a:avLst/>
          </a:prstGeom>
        </p:spPr>
      </p:pic>
      <p:sp>
        <p:nvSpPr>
          <p:cNvPr id="7" name="TextBox 6"/>
          <p:cNvSpPr txBox="1"/>
          <p:nvPr/>
        </p:nvSpPr>
        <p:spPr>
          <a:xfrm>
            <a:off x="761999" y="1284082"/>
            <a:ext cx="8048369" cy="923330"/>
          </a:xfrm>
          <a:prstGeom prst="rect">
            <a:avLst/>
          </a:prstGeom>
          <a:noFill/>
        </p:spPr>
        <p:txBody>
          <a:bodyPr wrap="square" rtlCol="0">
            <a:spAutoFit/>
          </a:bodyPr>
          <a:lstStyle/>
          <a:p>
            <a:r>
              <a:rPr lang="en-US" dirty="0"/>
              <a:t>Primer for a supplemental book that is very useful for </a:t>
            </a:r>
            <a:r>
              <a:rPr lang="en-US" b="1" dirty="0"/>
              <a:t>Unix</a:t>
            </a:r>
            <a:r>
              <a:rPr lang="en-US" dirty="0"/>
              <a:t> (and learning Perl if you so desire)</a:t>
            </a:r>
          </a:p>
          <a:p>
            <a:r>
              <a:rPr lang="en-US" b="1" i="1" dirty="0"/>
              <a:t>	http://</a:t>
            </a:r>
            <a:r>
              <a:rPr lang="en-US" b="1" i="1" dirty="0" err="1"/>
              <a:t>korflab.ucdavis.edu</a:t>
            </a:r>
            <a:r>
              <a:rPr lang="en-US" b="1" i="1" dirty="0"/>
              <a:t>/</a:t>
            </a:r>
            <a:r>
              <a:rPr lang="en-US" b="1" i="1" dirty="0" err="1"/>
              <a:t>Unix_and_Perl</a:t>
            </a:r>
            <a:r>
              <a:rPr lang="en-US" b="1" i="1" dirty="0"/>
              <a:t>/</a:t>
            </a:r>
            <a:r>
              <a:rPr lang="en-US" b="1" i="1" dirty="0" err="1"/>
              <a:t>current.html</a:t>
            </a:r>
            <a:endParaRPr lang="en-US" b="1" i="1" dirty="0"/>
          </a:p>
        </p:txBody>
      </p:sp>
    </p:spTree>
    <p:extLst>
      <p:ext uri="{BB962C8B-B14F-4D97-AF65-F5344CB8AC3E}">
        <p14:creationId xmlns:p14="http://schemas.microsoft.com/office/powerpoint/2010/main" val="90436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9953" y="166481"/>
            <a:ext cx="6921510" cy="523220"/>
          </a:xfrm>
          <a:prstGeom prst="rect">
            <a:avLst/>
          </a:prstGeom>
          <a:noFill/>
        </p:spPr>
        <p:txBody>
          <a:bodyPr wrap="none" rtlCol="0">
            <a:spAutoFit/>
          </a:bodyPr>
          <a:lstStyle/>
          <a:p>
            <a:pPr algn="ctr"/>
            <a:r>
              <a:rPr lang="en-US" sz="2800" dirty="0"/>
              <a:t>Course site: </a:t>
            </a:r>
            <a:r>
              <a:rPr lang="en-US" dirty="0"/>
              <a:t>https://</a:t>
            </a:r>
            <a:r>
              <a:rPr lang="en-US" dirty="0" err="1"/>
              <a:t>github.com</a:t>
            </a:r>
            <a:r>
              <a:rPr lang="en-US" dirty="0"/>
              <a:t>/</a:t>
            </a:r>
            <a:r>
              <a:rPr lang="en-US" dirty="0" err="1"/>
              <a:t>tparchman</a:t>
            </a:r>
            <a:r>
              <a:rPr lang="en-US" dirty="0"/>
              <a:t>/BIOL792_course_site</a:t>
            </a:r>
          </a:p>
        </p:txBody>
      </p:sp>
      <p:sp>
        <p:nvSpPr>
          <p:cNvPr id="3" name="TextBox 2"/>
          <p:cNvSpPr txBox="1"/>
          <p:nvPr/>
        </p:nvSpPr>
        <p:spPr>
          <a:xfrm>
            <a:off x="1003461" y="5600277"/>
            <a:ext cx="8208037" cy="923330"/>
          </a:xfrm>
          <a:prstGeom prst="rect">
            <a:avLst/>
          </a:prstGeom>
          <a:noFill/>
        </p:spPr>
        <p:txBody>
          <a:bodyPr wrap="square" rtlCol="0">
            <a:spAutoFit/>
          </a:bodyPr>
          <a:lstStyle/>
          <a:p>
            <a:pPr marL="285750" indent="-285750">
              <a:buFontTx/>
              <a:buChar char="-"/>
            </a:pPr>
            <a:r>
              <a:rPr lang="en-US" dirty="0"/>
              <a:t>Weekly primers and task/problem assignments</a:t>
            </a:r>
          </a:p>
          <a:p>
            <a:pPr marL="285750" indent="-285750">
              <a:buFontTx/>
              <a:buChar char="-"/>
            </a:pPr>
            <a:r>
              <a:rPr lang="en-US" dirty="0"/>
              <a:t>Supplemental material for learning Unix and Python</a:t>
            </a:r>
          </a:p>
          <a:p>
            <a:pPr marL="285750" indent="-285750">
              <a:buFontTx/>
              <a:buChar char="-"/>
            </a:pPr>
            <a:r>
              <a:rPr lang="en-US" dirty="0"/>
              <a:t>Repositories for sharing code with each other</a:t>
            </a:r>
          </a:p>
        </p:txBody>
      </p:sp>
      <p:pic>
        <p:nvPicPr>
          <p:cNvPr id="6" name="Picture 5" descr="A screenshot of a cell phone&#10;&#10;Description automatically generated">
            <a:extLst>
              <a:ext uri="{FF2B5EF4-FFF2-40B4-BE49-F238E27FC236}">
                <a16:creationId xmlns:a16="http://schemas.microsoft.com/office/drawing/2014/main" id="{313BE974-7777-4F4C-8911-55F2B256CBF7}"/>
              </a:ext>
            </a:extLst>
          </p:cNvPr>
          <p:cNvPicPr>
            <a:picLocks noChangeAspect="1"/>
          </p:cNvPicPr>
          <p:nvPr/>
        </p:nvPicPr>
        <p:blipFill>
          <a:blip r:embed="rId2"/>
          <a:stretch>
            <a:fillRect/>
          </a:stretch>
        </p:blipFill>
        <p:spPr>
          <a:xfrm>
            <a:off x="896518" y="689701"/>
            <a:ext cx="6921437" cy="4662407"/>
          </a:xfrm>
          <a:prstGeom prst="rect">
            <a:avLst/>
          </a:prstGeom>
        </p:spPr>
      </p:pic>
    </p:spTree>
    <p:extLst>
      <p:ext uri="{BB962C8B-B14F-4D97-AF65-F5344CB8AC3E}">
        <p14:creationId xmlns:p14="http://schemas.microsoft.com/office/powerpoint/2010/main" val="98420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2" t="2183" r="1728" b="3006"/>
          <a:stretch/>
        </p:blipFill>
        <p:spPr>
          <a:xfrm>
            <a:off x="325119" y="591890"/>
            <a:ext cx="4009539" cy="5202538"/>
          </a:xfrm>
          <a:prstGeom prst="rect">
            <a:avLst/>
          </a:prstGeom>
        </p:spPr>
      </p:pic>
      <p:pic>
        <p:nvPicPr>
          <p:cNvPr id="3" name="Picture 2"/>
          <p:cNvPicPr>
            <a:picLocks noChangeAspect="1"/>
          </p:cNvPicPr>
          <p:nvPr/>
        </p:nvPicPr>
        <p:blipFill>
          <a:blip r:embed="rId4"/>
          <a:stretch>
            <a:fillRect/>
          </a:stretch>
        </p:blipFill>
        <p:spPr>
          <a:xfrm>
            <a:off x="4694996" y="591890"/>
            <a:ext cx="3961323" cy="5202538"/>
          </a:xfrm>
          <a:prstGeom prst="rect">
            <a:avLst/>
          </a:prstGeom>
        </p:spPr>
      </p:pic>
    </p:spTree>
    <p:extLst>
      <p:ext uri="{BB962C8B-B14F-4D97-AF65-F5344CB8AC3E}">
        <p14:creationId xmlns:p14="http://schemas.microsoft.com/office/powerpoint/2010/main" val="2086499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544" y="286408"/>
            <a:ext cx="2358388" cy="523220"/>
          </a:xfrm>
          <a:prstGeom prst="rect">
            <a:avLst/>
          </a:prstGeom>
          <a:noFill/>
        </p:spPr>
        <p:txBody>
          <a:bodyPr wrap="none" rtlCol="0">
            <a:spAutoFit/>
          </a:bodyPr>
          <a:lstStyle/>
          <a:p>
            <a:r>
              <a:rPr lang="en-US" sz="2800" dirty="0"/>
              <a:t>Course Outline</a:t>
            </a:r>
          </a:p>
        </p:txBody>
      </p:sp>
      <p:sp>
        <p:nvSpPr>
          <p:cNvPr id="3" name="TextBox 2"/>
          <p:cNvSpPr txBox="1"/>
          <p:nvPr/>
        </p:nvSpPr>
        <p:spPr>
          <a:xfrm>
            <a:off x="398593" y="1071444"/>
            <a:ext cx="8358871" cy="5324535"/>
          </a:xfrm>
          <a:prstGeom prst="rect">
            <a:avLst/>
          </a:prstGeom>
          <a:noFill/>
        </p:spPr>
        <p:txBody>
          <a:bodyPr wrap="square" rtlCol="0">
            <a:spAutoFit/>
          </a:bodyPr>
          <a:lstStyle/>
          <a:p>
            <a:r>
              <a:rPr lang="en-US" sz="2000" b="1" dirty="0"/>
              <a:t>Weeks 1 through 3/4: Learning how to live in the Unix environment</a:t>
            </a:r>
          </a:p>
          <a:p>
            <a:r>
              <a:rPr lang="en-US" sz="2000" dirty="0"/>
              <a:t>	</a:t>
            </a:r>
          </a:p>
          <a:p>
            <a:r>
              <a:rPr lang="en-US" sz="2000" dirty="0"/>
              <a:t>	-directory navigation, moving, copying, syncing</a:t>
            </a:r>
          </a:p>
          <a:p>
            <a:r>
              <a:rPr lang="en-US" sz="2000" dirty="0"/>
              <a:t>	-basic Unix tools for efficient data handling</a:t>
            </a:r>
          </a:p>
          <a:p>
            <a:endParaRPr lang="en-US" sz="2000" dirty="0"/>
          </a:p>
          <a:p>
            <a:r>
              <a:rPr lang="en-US" sz="2000" b="1" dirty="0"/>
              <a:t>Weeks 3/4 through 10/11: Basic programming in Python</a:t>
            </a:r>
          </a:p>
          <a:p>
            <a:r>
              <a:rPr lang="en-US" sz="2000" dirty="0"/>
              <a:t>	</a:t>
            </a:r>
          </a:p>
          <a:p>
            <a:r>
              <a:rPr lang="en-US" sz="2000" dirty="0"/>
              <a:t>	-input/output, basic syntax, debugging</a:t>
            </a:r>
          </a:p>
          <a:p>
            <a:r>
              <a:rPr lang="en-US" sz="2000" dirty="0"/>
              <a:t>	-data structures (scalars, arrays, hashes)</a:t>
            </a:r>
          </a:p>
          <a:p>
            <a:r>
              <a:rPr lang="en-US" sz="2000" dirty="0"/>
              <a:t>	-regular expressions, mathematical operation, indexing, data wrangling</a:t>
            </a:r>
          </a:p>
          <a:p>
            <a:endParaRPr lang="en-US" sz="2000" dirty="0"/>
          </a:p>
          <a:p>
            <a:r>
              <a:rPr lang="en-US" sz="2000" b="1" dirty="0"/>
              <a:t>Weeks 11 through 15: Incorporating what you have learned in Unix and Python to manipulate and analyze some big data sets</a:t>
            </a:r>
          </a:p>
          <a:p>
            <a:endParaRPr lang="en-US" sz="2000" b="1" dirty="0"/>
          </a:p>
          <a:p>
            <a:r>
              <a:rPr lang="en-US" sz="2000" dirty="0"/>
              <a:t>- Some of these problems may involve data from my lab, some may involve data and problems supplied by your classmates, and some will be for your independent projects. </a:t>
            </a:r>
          </a:p>
        </p:txBody>
      </p:sp>
    </p:spTree>
    <p:extLst>
      <p:ext uri="{BB962C8B-B14F-4D97-AF65-F5344CB8AC3E}">
        <p14:creationId xmlns:p14="http://schemas.microsoft.com/office/powerpoint/2010/main" val="91933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7607" y="164958"/>
            <a:ext cx="8640118" cy="430887"/>
          </a:xfrm>
          <a:prstGeom prst="rect">
            <a:avLst/>
          </a:prstGeom>
          <a:noFill/>
        </p:spPr>
        <p:txBody>
          <a:bodyPr wrap="none" rtlCol="0">
            <a:spAutoFit/>
          </a:bodyPr>
          <a:lstStyle/>
          <a:p>
            <a:r>
              <a:rPr lang="en-US" sz="2200" dirty="0"/>
              <a:t>Note: Timeline in the syllabus will shift depending on the pace of the class</a:t>
            </a:r>
          </a:p>
        </p:txBody>
      </p:sp>
      <p:pic>
        <p:nvPicPr>
          <p:cNvPr id="6" name="Picture 5" descr="A screenshot of a cell phone&#10;&#10;Description automatically generated">
            <a:extLst>
              <a:ext uri="{FF2B5EF4-FFF2-40B4-BE49-F238E27FC236}">
                <a16:creationId xmlns:a16="http://schemas.microsoft.com/office/drawing/2014/main" id="{9AC1C31D-C3D4-FC48-B1BD-71767F963AD8}"/>
              </a:ext>
            </a:extLst>
          </p:cNvPr>
          <p:cNvPicPr>
            <a:picLocks noChangeAspect="1"/>
          </p:cNvPicPr>
          <p:nvPr/>
        </p:nvPicPr>
        <p:blipFill rotWithShape="1">
          <a:blip r:embed="rId3"/>
          <a:srcRect t="5096"/>
          <a:stretch/>
        </p:blipFill>
        <p:spPr>
          <a:xfrm>
            <a:off x="786795" y="761185"/>
            <a:ext cx="7801741" cy="5931857"/>
          </a:xfrm>
          <a:prstGeom prst="rect">
            <a:avLst/>
          </a:prstGeom>
        </p:spPr>
      </p:pic>
    </p:spTree>
    <p:extLst>
      <p:ext uri="{BB962C8B-B14F-4D97-AF65-F5344CB8AC3E}">
        <p14:creationId xmlns:p14="http://schemas.microsoft.com/office/powerpoint/2010/main" val="206667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217" y="407611"/>
            <a:ext cx="8296308" cy="6217087"/>
          </a:xfrm>
          <a:prstGeom prst="rect">
            <a:avLst/>
          </a:prstGeom>
          <a:noFill/>
        </p:spPr>
        <p:txBody>
          <a:bodyPr wrap="square" rtlCol="0">
            <a:spAutoFit/>
          </a:bodyPr>
          <a:lstStyle/>
          <a:p>
            <a:pPr algn="ctr"/>
            <a:r>
              <a:rPr lang="en-US" sz="2800" dirty="0"/>
              <a:t>Grading for the course:</a:t>
            </a:r>
          </a:p>
          <a:p>
            <a:pPr algn="ctr"/>
            <a:endParaRPr lang="en-US" sz="2800" dirty="0"/>
          </a:p>
          <a:p>
            <a:endParaRPr lang="en-US" dirty="0"/>
          </a:p>
          <a:p>
            <a:pPr marL="342900" indent="-342900">
              <a:buAutoNum type="arabicPeriod"/>
            </a:pPr>
            <a:r>
              <a:rPr lang="en-US" sz="2400" dirty="0"/>
              <a:t>Participation (30%)</a:t>
            </a:r>
          </a:p>
          <a:p>
            <a:pPr marL="342900" indent="-342900">
              <a:buAutoNum type="arabicPeriod"/>
            </a:pPr>
            <a:endParaRPr lang="en-US" sz="2400" dirty="0"/>
          </a:p>
          <a:p>
            <a:pPr marL="342900" indent="-342900">
              <a:buAutoNum type="arabicPeriod"/>
            </a:pPr>
            <a:r>
              <a:rPr lang="en-US" sz="2400" dirty="0"/>
              <a:t>Weekly Assignments (50%)</a:t>
            </a:r>
          </a:p>
          <a:p>
            <a:pPr marL="342900" indent="-342900">
              <a:buAutoNum type="arabicPeriod"/>
            </a:pPr>
            <a:endParaRPr lang="en-US" dirty="0"/>
          </a:p>
          <a:p>
            <a:pPr marL="742950" lvl="1" indent="-285750">
              <a:buFontTx/>
              <a:buChar char="-"/>
            </a:pPr>
            <a:r>
              <a:rPr lang="en-US" dirty="0"/>
              <a:t>For weekly assignments, you can (and I highly recommend) work in teams of up to </a:t>
            </a:r>
            <a:r>
              <a:rPr lang="en-US" b="1" dirty="0"/>
              <a:t>THREE</a:t>
            </a:r>
            <a:r>
              <a:rPr lang="en-US" dirty="0"/>
              <a:t>. Starting materials for projects will be supplied in directories that contain a type of data file, an explanation of the problem, and advice on how to use Unix, Python, or R to parse data, conduct some analyses, or just do some stuff.</a:t>
            </a:r>
          </a:p>
          <a:p>
            <a:pPr marL="742950" lvl="1" indent="-285750">
              <a:buFontTx/>
              <a:buChar char="-"/>
            </a:pPr>
            <a:endParaRPr lang="en-US" dirty="0"/>
          </a:p>
          <a:p>
            <a:pPr marL="742950" lvl="1" indent="-285750">
              <a:buFontTx/>
              <a:buChar char="-"/>
            </a:pPr>
            <a:r>
              <a:rPr lang="en-US" dirty="0"/>
              <a:t>For these projects, and especially for real world computational projects, keeping track of EVERYTHING you do will be essential. </a:t>
            </a:r>
          </a:p>
          <a:p>
            <a:pPr marL="1200150" lvl="2" indent="-285750">
              <a:buFontTx/>
              <a:buChar char="-"/>
            </a:pPr>
            <a:r>
              <a:rPr lang="en-US" dirty="0"/>
              <a:t>For Unix projects, you will turn in annotated notes of the commands you executed and what they accomplished.</a:t>
            </a:r>
          </a:p>
          <a:p>
            <a:pPr marL="1200150" lvl="2" indent="-285750">
              <a:buFontTx/>
              <a:buChar char="-"/>
            </a:pPr>
            <a:r>
              <a:rPr lang="en-US" dirty="0"/>
              <a:t>For Python projects, you will turn in your scripts, with comment lines used to explain your rationale.</a:t>
            </a:r>
          </a:p>
          <a:p>
            <a:pPr lvl="1"/>
            <a:endParaRPr lang="en-US" dirty="0"/>
          </a:p>
        </p:txBody>
      </p:sp>
    </p:spTree>
    <p:extLst>
      <p:ext uri="{BB962C8B-B14F-4D97-AF65-F5344CB8AC3E}">
        <p14:creationId xmlns:p14="http://schemas.microsoft.com/office/powerpoint/2010/main" val="1864717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306" y="1195402"/>
            <a:ext cx="5162182" cy="461665"/>
          </a:xfrm>
          <a:prstGeom prst="rect">
            <a:avLst/>
          </a:prstGeom>
          <a:noFill/>
        </p:spPr>
        <p:txBody>
          <a:bodyPr wrap="none" rtlCol="0">
            <a:spAutoFit/>
          </a:bodyPr>
          <a:lstStyle/>
          <a:p>
            <a:r>
              <a:rPr lang="en-US" sz="2400" dirty="0"/>
              <a:t>3. Independent (or group) project (20%)</a:t>
            </a:r>
          </a:p>
        </p:txBody>
      </p:sp>
      <p:sp>
        <p:nvSpPr>
          <p:cNvPr id="4" name="Rectangle 3"/>
          <p:cNvSpPr/>
          <p:nvPr/>
        </p:nvSpPr>
        <p:spPr>
          <a:xfrm>
            <a:off x="1804399" y="370012"/>
            <a:ext cx="5335991" cy="523220"/>
          </a:xfrm>
          <a:prstGeom prst="rect">
            <a:avLst/>
          </a:prstGeom>
        </p:spPr>
        <p:txBody>
          <a:bodyPr wrap="none">
            <a:spAutoFit/>
          </a:bodyPr>
          <a:lstStyle/>
          <a:p>
            <a:pPr algn="ctr"/>
            <a:r>
              <a:rPr lang="en-US" sz="2800" dirty="0"/>
              <a:t>Grading for the course (continued):</a:t>
            </a:r>
          </a:p>
        </p:txBody>
      </p:sp>
      <p:sp>
        <p:nvSpPr>
          <p:cNvPr id="5" name="TextBox 4"/>
          <p:cNvSpPr txBox="1"/>
          <p:nvPr/>
        </p:nvSpPr>
        <p:spPr>
          <a:xfrm>
            <a:off x="1112693" y="1988955"/>
            <a:ext cx="7367397" cy="4801314"/>
          </a:xfrm>
          <a:prstGeom prst="rect">
            <a:avLst/>
          </a:prstGeom>
          <a:noFill/>
        </p:spPr>
        <p:txBody>
          <a:bodyPr wrap="square" rtlCol="0">
            <a:spAutoFit/>
          </a:bodyPr>
          <a:lstStyle/>
          <a:p>
            <a:pPr marL="285750" indent="-285750">
              <a:buFontTx/>
              <a:buChar char="-"/>
            </a:pPr>
            <a:r>
              <a:rPr lang="en-US" dirty="0"/>
              <a:t>You may work independently, or in a group of up to THREE.</a:t>
            </a:r>
          </a:p>
          <a:p>
            <a:pPr marL="285750" indent="-285750">
              <a:buFontTx/>
              <a:buChar char="-"/>
            </a:pPr>
            <a:endParaRPr lang="en-US" dirty="0"/>
          </a:p>
          <a:p>
            <a:pPr marL="285750" indent="-285750">
              <a:buFontTx/>
              <a:buChar char="-"/>
            </a:pPr>
            <a:r>
              <a:rPr lang="en-US" dirty="0"/>
              <a:t>Identify a task or problem in your research (or the research of the group you work within) that either requires, or can be made much more efficient, using Perl or Unix scripting. The idea here is to force you to identify a real problem, and to build something useful to solve it. </a:t>
            </a:r>
          </a:p>
          <a:p>
            <a:pPr marL="285750" indent="-285750">
              <a:buFontTx/>
              <a:buChar char="-"/>
            </a:pPr>
            <a:endParaRPr lang="en-US" dirty="0"/>
          </a:p>
          <a:p>
            <a:pPr marL="285750" indent="-285750">
              <a:buFontTx/>
              <a:buChar char="-"/>
            </a:pPr>
            <a:r>
              <a:rPr lang="en-US" dirty="0"/>
              <a:t>Deliverables:</a:t>
            </a:r>
          </a:p>
          <a:p>
            <a:pPr marL="742950" lvl="1" indent="-285750">
              <a:buFontTx/>
              <a:buChar char="-"/>
            </a:pPr>
            <a:r>
              <a:rPr lang="en-US" b="1" dirty="0"/>
              <a:t>Before week 5</a:t>
            </a:r>
            <a:r>
              <a:rPr lang="en-US" dirty="0"/>
              <a:t>: Turn in a 1-2 page description of the problem, the data, and how you plan to implement something in Unix, Python, or both, to get something done.</a:t>
            </a:r>
          </a:p>
          <a:p>
            <a:pPr marL="742950" lvl="1" indent="-285750">
              <a:buFontTx/>
              <a:buChar char="-"/>
            </a:pPr>
            <a:endParaRPr lang="en-US" dirty="0"/>
          </a:p>
          <a:p>
            <a:pPr marL="742950" lvl="1" indent="-285750">
              <a:buFontTx/>
              <a:buChar char="-"/>
            </a:pPr>
            <a:r>
              <a:rPr lang="en-US" b="1" dirty="0"/>
              <a:t>By week 14</a:t>
            </a:r>
            <a:r>
              <a:rPr lang="en-US" dirty="0"/>
              <a:t>: Turn in your Unix and/or Python code and a 1-3 page description of how your creation works</a:t>
            </a:r>
          </a:p>
          <a:p>
            <a:pPr marL="742950" lvl="1" indent="-285750">
              <a:buFontTx/>
              <a:buChar char="-"/>
            </a:pPr>
            <a:endParaRPr lang="en-US" dirty="0"/>
          </a:p>
          <a:p>
            <a:pPr marL="742950" lvl="1" indent="-285750">
              <a:buFontTx/>
              <a:buChar char="-"/>
            </a:pPr>
            <a:r>
              <a:rPr lang="en-US" b="1" dirty="0"/>
              <a:t>Weeks 14/5</a:t>
            </a:r>
            <a:r>
              <a:rPr lang="en-US" dirty="0"/>
              <a:t>. 10-15 minute presentation to the class on your problem and how you solved it.</a:t>
            </a:r>
          </a:p>
        </p:txBody>
      </p:sp>
    </p:spTree>
    <p:extLst>
      <p:ext uri="{BB962C8B-B14F-4D97-AF65-F5344CB8AC3E}">
        <p14:creationId xmlns:p14="http://schemas.microsoft.com/office/powerpoint/2010/main" val="106439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96" y="489337"/>
            <a:ext cx="8169169" cy="3570208"/>
          </a:xfrm>
          <a:prstGeom prst="rect">
            <a:avLst/>
          </a:prstGeom>
          <a:noFill/>
        </p:spPr>
        <p:txBody>
          <a:bodyPr wrap="square" rtlCol="0">
            <a:spAutoFit/>
          </a:bodyPr>
          <a:lstStyle/>
          <a:p>
            <a:r>
              <a:rPr lang="en-US" sz="2800" dirty="0"/>
              <a:t>Before Thursday:</a:t>
            </a:r>
          </a:p>
          <a:p>
            <a:endParaRPr lang="en-US" dirty="0"/>
          </a:p>
          <a:p>
            <a:pPr marL="342900" indent="-342900">
              <a:buAutoNum type="arabicPeriod"/>
            </a:pPr>
            <a:r>
              <a:rPr lang="en-US" dirty="0"/>
              <a:t>Read Haddock and Dunn (</a:t>
            </a:r>
            <a:r>
              <a:rPr lang="en-US" dirty="0" err="1"/>
              <a:t>pgs</a:t>
            </a:r>
            <a:r>
              <a:rPr lang="en-US" dirty="0"/>
              <a:t> 1-15 only), first half of </a:t>
            </a:r>
            <a:r>
              <a:rPr lang="en-US" b="1" dirty="0"/>
              <a:t>Chapter 4</a:t>
            </a:r>
            <a:r>
              <a:rPr lang="en-US" dirty="0"/>
              <a:t>.</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Make sure you have access to a computer with Unix/Linux</a:t>
            </a:r>
          </a:p>
          <a:p>
            <a:pPr lvl="1"/>
            <a:endParaRPr lang="en-US" dirty="0"/>
          </a:p>
          <a:p>
            <a:pPr marL="742950" lvl="1" indent="-285750">
              <a:buFontTx/>
              <a:buChar char="-"/>
            </a:pPr>
            <a:r>
              <a:rPr lang="en-US" dirty="0"/>
              <a:t>If you have a mac, you are set</a:t>
            </a:r>
          </a:p>
          <a:p>
            <a:pPr marL="742950" lvl="1" indent="-285750">
              <a:buFontTx/>
              <a:buChar char="-"/>
            </a:pPr>
            <a:endParaRPr lang="en-US" dirty="0"/>
          </a:p>
          <a:p>
            <a:pPr marL="742950" lvl="1" indent="-285750">
              <a:buFontTx/>
              <a:buChar char="-"/>
            </a:pPr>
            <a:r>
              <a:rPr lang="en-US" dirty="0"/>
              <a:t>If you can run </a:t>
            </a:r>
            <a:r>
              <a:rPr lang="en-US" dirty="0" err="1"/>
              <a:t>linux</a:t>
            </a:r>
            <a:r>
              <a:rPr lang="en-US" dirty="0"/>
              <a:t> (ubuntu for example) on your computer, you are set.</a:t>
            </a:r>
          </a:p>
          <a:p>
            <a:pPr lvl="1"/>
            <a:endParaRPr lang="en-US" dirty="0"/>
          </a:p>
          <a:p>
            <a:pPr marL="742950" lvl="1" indent="-285750">
              <a:buFontTx/>
              <a:buChar char="-"/>
            </a:pPr>
            <a:r>
              <a:rPr lang="en-US" dirty="0"/>
              <a:t>If you have a PC, read up on options in week1 primer</a:t>
            </a:r>
          </a:p>
        </p:txBody>
      </p:sp>
      <p:sp>
        <p:nvSpPr>
          <p:cNvPr id="3" name="TextBox 2"/>
          <p:cNvSpPr txBox="1"/>
          <p:nvPr/>
        </p:nvSpPr>
        <p:spPr>
          <a:xfrm>
            <a:off x="803996" y="4434988"/>
            <a:ext cx="8134213" cy="1754326"/>
          </a:xfrm>
          <a:prstGeom prst="rect">
            <a:avLst/>
          </a:prstGeom>
          <a:noFill/>
        </p:spPr>
        <p:txBody>
          <a:bodyPr wrap="square" rtlCol="0">
            <a:spAutoFit/>
          </a:bodyPr>
          <a:lstStyle/>
          <a:p>
            <a:r>
              <a:rPr lang="en-US" dirty="0"/>
              <a:t>3. Pick and install a text editor. (You will not want to use notepad or a word processing software). I strongly suggest </a:t>
            </a:r>
            <a:r>
              <a:rPr lang="en-US" b="1" dirty="0" err="1"/>
              <a:t>TextWrangler</a:t>
            </a:r>
            <a:r>
              <a:rPr lang="en-US" b="1" dirty="0"/>
              <a:t>, </a:t>
            </a:r>
            <a:r>
              <a:rPr lang="en-US" dirty="0"/>
              <a:t>as does the Haddock and Dunn book. Get yourself acquainted with the program. If you have experience working with other syntax recognizing text editors, feel free to use your favorite flavor (I prefer emacs).</a:t>
            </a:r>
          </a:p>
          <a:p>
            <a:endParaRPr lang="en-US" dirty="0"/>
          </a:p>
        </p:txBody>
      </p:sp>
    </p:spTree>
    <p:extLst>
      <p:ext uri="{BB962C8B-B14F-4D97-AF65-F5344CB8AC3E}">
        <p14:creationId xmlns:p14="http://schemas.microsoft.com/office/powerpoint/2010/main" val="776230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3755" y="649569"/>
            <a:ext cx="5717681" cy="523220"/>
          </a:xfrm>
          <a:prstGeom prst="rect">
            <a:avLst/>
          </a:prstGeom>
          <a:noFill/>
        </p:spPr>
        <p:txBody>
          <a:bodyPr wrap="none" rtlCol="0">
            <a:spAutoFit/>
          </a:bodyPr>
          <a:lstStyle/>
          <a:p>
            <a:r>
              <a:rPr lang="en-US" sz="2800" dirty="0"/>
              <a:t>Why use more advanced text editors?</a:t>
            </a:r>
          </a:p>
        </p:txBody>
      </p:sp>
      <p:sp>
        <p:nvSpPr>
          <p:cNvPr id="3" name="TextBox 2"/>
          <p:cNvSpPr txBox="1"/>
          <p:nvPr/>
        </p:nvSpPr>
        <p:spPr>
          <a:xfrm>
            <a:off x="621219" y="1858583"/>
            <a:ext cx="8324336" cy="4247317"/>
          </a:xfrm>
          <a:prstGeom prst="rect">
            <a:avLst/>
          </a:prstGeom>
          <a:noFill/>
        </p:spPr>
        <p:txBody>
          <a:bodyPr wrap="square" rtlCol="0">
            <a:spAutoFit/>
          </a:bodyPr>
          <a:lstStyle/>
          <a:p>
            <a:r>
              <a:rPr lang="en-US" dirty="0"/>
              <a:t>-    Programs are typically just text files; they contain text written commands for 	operations, functions, input/output, etc.</a:t>
            </a:r>
          </a:p>
          <a:p>
            <a:endParaRPr lang="en-US" dirty="0"/>
          </a:p>
          <a:p>
            <a:endParaRPr lang="en-US" dirty="0"/>
          </a:p>
          <a:p>
            <a:pPr marL="285750" indent="-285750">
              <a:buFontTx/>
              <a:buChar char="-"/>
            </a:pPr>
            <a:r>
              <a:rPr lang="en-US" dirty="0"/>
              <a:t>Microsoft Office Documents and Excel documents are NOT text files; We will NOT be using either in the class. </a:t>
            </a:r>
          </a:p>
          <a:p>
            <a:pPr marL="285750" indent="-285750">
              <a:buFontTx/>
              <a:buChar char="-"/>
            </a:pPr>
            <a:endParaRPr lang="en-US" dirty="0"/>
          </a:p>
          <a:p>
            <a:pPr marL="285750" indent="-285750">
              <a:buFontTx/>
              <a:buChar char="-"/>
            </a:pPr>
            <a:endParaRPr lang="en-US" dirty="0"/>
          </a:p>
          <a:p>
            <a:pPr marL="285750" indent="-285750">
              <a:buFontTx/>
              <a:buChar char="-"/>
            </a:pPr>
            <a:r>
              <a:rPr lang="en-US" dirty="0"/>
              <a:t>Syntax recognition is built into editors used for programming (VIM, </a:t>
            </a:r>
            <a:r>
              <a:rPr lang="en-US" dirty="0" err="1"/>
              <a:t>Emacs</a:t>
            </a:r>
            <a:r>
              <a:rPr lang="en-US" dirty="0"/>
              <a:t>, 	</a:t>
            </a:r>
            <a:r>
              <a:rPr lang="en-US" dirty="0" err="1"/>
              <a:t>TextWrangler</a:t>
            </a:r>
            <a:r>
              <a:rPr lang="en-US" dirty="0"/>
              <a:t>)</a:t>
            </a:r>
          </a:p>
          <a:p>
            <a:pPr marL="285750" indent="-285750">
              <a:buFontTx/>
              <a:buChar char="-"/>
            </a:pPr>
            <a:endParaRPr lang="en-US" dirty="0"/>
          </a:p>
          <a:p>
            <a:pPr lvl="1"/>
            <a:r>
              <a:rPr lang="en-US" dirty="0"/>
              <a:t>**This will help with understanding the code you are writing, and more importantly in debugging. </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324162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05 at 12.35.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395" y="1224762"/>
            <a:ext cx="6337300" cy="5168900"/>
          </a:xfrm>
          <a:prstGeom prst="rect">
            <a:avLst/>
          </a:prstGeom>
        </p:spPr>
      </p:pic>
      <p:sp>
        <p:nvSpPr>
          <p:cNvPr id="3" name="TextBox 2"/>
          <p:cNvSpPr txBox="1"/>
          <p:nvPr/>
        </p:nvSpPr>
        <p:spPr>
          <a:xfrm>
            <a:off x="1102904" y="207083"/>
            <a:ext cx="6614135" cy="523220"/>
          </a:xfrm>
          <a:prstGeom prst="rect">
            <a:avLst/>
          </a:prstGeom>
          <a:noFill/>
        </p:spPr>
        <p:txBody>
          <a:bodyPr wrap="none" rtlCol="0">
            <a:spAutoFit/>
          </a:bodyPr>
          <a:lstStyle/>
          <a:p>
            <a:r>
              <a:rPr lang="en-US" sz="2800" dirty="0" err="1"/>
              <a:t>TextWrangler</a:t>
            </a:r>
            <a:r>
              <a:rPr lang="en-US" sz="2800" dirty="0"/>
              <a:t> – Recommended for this class</a:t>
            </a:r>
          </a:p>
        </p:txBody>
      </p:sp>
      <p:sp>
        <p:nvSpPr>
          <p:cNvPr id="4" name="TextBox 3"/>
          <p:cNvSpPr txBox="1"/>
          <p:nvPr/>
        </p:nvSpPr>
        <p:spPr>
          <a:xfrm>
            <a:off x="276097" y="2236529"/>
            <a:ext cx="1108998" cy="1077218"/>
          </a:xfrm>
          <a:prstGeom prst="rect">
            <a:avLst/>
          </a:prstGeom>
          <a:noFill/>
        </p:spPr>
        <p:txBody>
          <a:bodyPr wrap="none" rtlCol="0">
            <a:spAutoFit/>
          </a:bodyPr>
          <a:lstStyle/>
          <a:p>
            <a:r>
              <a:rPr lang="en-US" sz="3200" dirty="0"/>
              <a:t>Perl </a:t>
            </a:r>
          </a:p>
          <a:p>
            <a:r>
              <a:rPr lang="en-US" sz="3200" dirty="0"/>
              <a:t>script</a:t>
            </a:r>
          </a:p>
        </p:txBody>
      </p:sp>
    </p:spTree>
    <p:extLst>
      <p:ext uri="{BB962C8B-B14F-4D97-AF65-F5344CB8AC3E}">
        <p14:creationId xmlns:p14="http://schemas.microsoft.com/office/powerpoint/2010/main" val="1732975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05 at 12.34.15 PM.png"/>
          <p:cNvPicPr>
            <a:picLocks noChangeAspect="1"/>
          </p:cNvPicPr>
          <p:nvPr/>
        </p:nvPicPr>
        <p:blipFill rotWithShape="1">
          <a:blip r:embed="rId2">
            <a:extLst>
              <a:ext uri="{28A0092B-C50C-407E-A947-70E740481C1C}">
                <a14:useLocalDpi xmlns:a14="http://schemas.microsoft.com/office/drawing/2010/main" val="0"/>
              </a:ext>
            </a:extLst>
          </a:blip>
          <a:srcRect b="30377"/>
          <a:stretch/>
        </p:blipFill>
        <p:spPr>
          <a:xfrm>
            <a:off x="1113667" y="1325349"/>
            <a:ext cx="7277143" cy="4279779"/>
          </a:xfrm>
          <a:prstGeom prst="rect">
            <a:avLst/>
          </a:prstGeom>
        </p:spPr>
      </p:pic>
      <p:sp>
        <p:nvSpPr>
          <p:cNvPr id="3" name="TextBox 2"/>
          <p:cNvSpPr txBox="1"/>
          <p:nvPr/>
        </p:nvSpPr>
        <p:spPr>
          <a:xfrm>
            <a:off x="1113667" y="5710649"/>
            <a:ext cx="3152037" cy="584776"/>
          </a:xfrm>
          <a:prstGeom prst="rect">
            <a:avLst/>
          </a:prstGeom>
          <a:noFill/>
        </p:spPr>
        <p:txBody>
          <a:bodyPr wrap="square" rtlCol="0">
            <a:spAutoFit/>
          </a:bodyPr>
          <a:lstStyle/>
          <a:p>
            <a:r>
              <a:rPr lang="en-US" sz="3200" dirty="0"/>
              <a:t>Same Perl script</a:t>
            </a:r>
          </a:p>
        </p:txBody>
      </p:sp>
      <p:sp>
        <p:nvSpPr>
          <p:cNvPr id="4" name="TextBox 3"/>
          <p:cNvSpPr txBox="1"/>
          <p:nvPr/>
        </p:nvSpPr>
        <p:spPr>
          <a:xfrm>
            <a:off x="1397000" y="303723"/>
            <a:ext cx="6612382" cy="523220"/>
          </a:xfrm>
          <a:prstGeom prst="rect">
            <a:avLst/>
          </a:prstGeom>
          <a:noFill/>
        </p:spPr>
        <p:txBody>
          <a:bodyPr wrap="none" rtlCol="0">
            <a:spAutoFit/>
          </a:bodyPr>
          <a:lstStyle/>
          <a:p>
            <a:r>
              <a:rPr lang="en-US" sz="2800" dirty="0" err="1"/>
              <a:t>Emacs</a:t>
            </a:r>
            <a:r>
              <a:rPr lang="en-US" sz="2800" dirty="0"/>
              <a:t> – Much more enabled and advanced</a:t>
            </a:r>
          </a:p>
        </p:txBody>
      </p:sp>
    </p:spTree>
    <p:extLst>
      <p:ext uri="{BB962C8B-B14F-4D97-AF65-F5344CB8AC3E}">
        <p14:creationId xmlns:p14="http://schemas.microsoft.com/office/powerpoint/2010/main" val="1864717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07 at 11.12.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384" y="1214905"/>
            <a:ext cx="6215806" cy="2717608"/>
          </a:xfrm>
          <a:prstGeom prst="rect">
            <a:avLst/>
          </a:prstGeom>
        </p:spPr>
      </p:pic>
      <p:sp>
        <p:nvSpPr>
          <p:cNvPr id="3" name="TextBox 2"/>
          <p:cNvSpPr txBox="1"/>
          <p:nvPr/>
        </p:nvSpPr>
        <p:spPr>
          <a:xfrm>
            <a:off x="2208778" y="289921"/>
            <a:ext cx="4282968" cy="523220"/>
          </a:xfrm>
          <a:prstGeom prst="rect">
            <a:avLst/>
          </a:prstGeom>
          <a:noFill/>
        </p:spPr>
        <p:txBody>
          <a:bodyPr wrap="none" rtlCol="0">
            <a:spAutoFit/>
          </a:bodyPr>
          <a:lstStyle/>
          <a:p>
            <a:r>
              <a:rPr lang="en-US" sz="2800" dirty="0"/>
              <a:t>Introduction to the terminal</a:t>
            </a:r>
          </a:p>
        </p:txBody>
      </p:sp>
      <p:sp>
        <p:nvSpPr>
          <p:cNvPr id="6" name="TextBox 5"/>
          <p:cNvSpPr txBox="1"/>
          <p:nvPr/>
        </p:nvSpPr>
        <p:spPr>
          <a:xfrm>
            <a:off x="400341" y="4514476"/>
            <a:ext cx="8006824" cy="1200328"/>
          </a:xfrm>
          <a:prstGeom prst="rect">
            <a:avLst/>
          </a:prstGeom>
          <a:noFill/>
        </p:spPr>
        <p:txBody>
          <a:bodyPr wrap="square" rtlCol="0">
            <a:spAutoFit/>
          </a:bodyPr>
          <a:lstStyle/>
          <a:p>
            <a:r>
              <a:rPr lang="en-US" sz="2400" dirty="0"/>
              <a:t>Put a link somewhere to make opening this quick, as you will use it for everything in this course (add it to your dock on a mac)</a:t>
            </a:r>
          </a:p>
        </p:txBody>
      </p:sp>
    </p:spTree>
    <p:extLst>
      <p:ext uri="{BB962C8B-B14F-4D97-AF65-F5344CB8AC3E}">
        <p14:creationId xmlns:p14="http://schemas.microsoft.com/office/powerpoint/2010/main" val="350706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927" y="3934641"/>
            <a:ext cx="7301999" cy="2585323"/>
          </a:xfrm>
          <a:prstGeom prst="rect">
            <a:avLst/>
          </a:prstGeom>
          <a:noFill/>
        </p:spPr>
        <p:txBody>
          <a:bodyPr wrap="none" rtlCol="0">
            <a:spAutoFit/>
          </a:bodyPr>
          <a:lstStyle/>
          <a:p>
            <a:r>
              <a:rPr lang="en-US" dirty="0"/>
              <a:t>-   make the text larger/smaller (hold down ‘command’ and either ‘+’ or ‘–’)</a:t>
            </a:r>
          </a:p>
          <a:p>
            <a:endParaRPr lang="en-US" dirty="0"/>
          </a:p>
          <a:p>
            <a:r>
              <a:rPr lang="en-US" dirty="0"/>
              <a:t>-   resize the window (this will often be necessary)</a:t>
            </a:r>
          </a:p>
          <a:p>
            <a:endParaRPr lang="en-US" dirty="0"/>
          </a:p>
          <a:p>
            <a:r>
              <a:rPr lang="en-US" dirty="0"/>
              <a:t>-   have multiple terminal windows on screen (see the ‘Shell’ menu)</a:t>
            </a:r>
          </a:p>
          <a:p>
            <a:endParaRPr lang="en-US" dirty="0"/>
          </a:p>
          <a:p>
            <a:r>
              <a:rPr lang="en-US" dirty="0"/>
              <a:t>-   have multiple tabs open within each window (again see the ‘Shell’ menu)</a:t>
            </a:r>
          </a:p>
          <a:p>
            <a:pPr marL="285750" indent="-285750">
              <a:buFontTx/>
              <a:buChar char="-"/>
            </a:pPr>
            <a:endParaRPr lang="en-US" dirty="0"/>
          </a:p>
          <a:p>
            <a:r>
              <a:rPr lang="en-US" dirty="0"/>
              <a:t>Command ‘N’ to open additional windows</a:t>
            </a:r>
          </a:p>
        </p:txBody>
      </p:sp>
      <p:pic>
        <p:nvPicPr>
          <p:cNvPr id="3" name="Picture 2" descr="Screen Shot 2014-07-07 at 11.1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238" y="108387"/>
            <a:ext cx="5459386" cy="3729608"/>
          </a:xfrm>
          <a:prstGeom prst="rect">
            <a:avLst/>
          </a:prstGeom>
        </p:spPr>
      </p:pic>
    </p:spTree>
    <p:extLst>
      <p:ext uri="{BB962C8B-B14F-4D97-AF65-F5344CB8AC3E}">
        <p14:creationId xmlns:p14="http://schemas.microsoft.com/office/powerpoint/2010/main" val="416894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53175" y="1360056"/>
            <a:ext cx="1690825" cy="646331"/>
          </a:xfrm>
          <a:prstGeom prst="rect">
            <a:avLst/>
          </a:prstGeom>
          <a:noFill/>
        </p:spPr>
        <p:txBody>
          <a:bodyPr wrap="none" rtlCol="0">
            <a:spAutoFit/>
          </a:bodyPr>
          <a:lstStyle/>
          <a:p>
            <a:r>
              <a:rPr lang="en-US" dirty="0"/>
              <a:t>Next generation</a:t>
            </a:r>
          </a:p>
          <a:p>
            <a:r>
              <a:rPr lang="en-US" dirty="0"/>
              <a:t>sequencers</a:t>
            </a:r>
          </a:p>
        </p:txBody>
      </p:sp>
      <p:sp>
        <p:nvSpPr>
          <p:cNvPr id="6" name="TextBox 5"/>
          <p:cNvSpPr txBox="1"/>
          <p:nvPr/>
        </p:nvSpPr>
        <p:spPr>
          <a:xfrm>
            <a:off x="1899717" y="128336"/>
            <a:ext cx="5344582" cy="646331"/>
          </a:xfrm>
          <a:prstGeom prst="rect">
            <a:avLst/>
          </a:prstGeom>
          <a:noFill/>
        </p:spPr>
        <p:txBody>
          <a:bodyPr wrap="none" rtlCol="0">
            <a:spAutoFit/>
          </a:bodyPr>
          <a:lstStyle/>
          <a:p>
            <a:pPr algn="ctr"/>
            <a:r>
              <a:rPr lang="en-US" sz="3600" dirty="0"/>
              <a:t>Big Data Science: Genomics</a:t>
            </a:r>
          </a:p>
        </p:txBody>
      </p:sp>
      <p:sp>
        <p:nvSpPr>
          <p:cNvPr id="9" name="TextBox 8"/>
          <p:cNvSpPr txBox="1"/>
          <p:nvPr/>
        </p:nvSpPr>
        <p:spPr>
          <a:xfrm>
            <a:off x="326947" y="5817932"/>
            <a:ext cx="8701754" cy="830997"/>
          </a:xfrm>
          <a:prstGeom prst="rect">
            <a:avLst/>
          </a:prstGeom>
          <a:noFill/>
        </p:spPr>
        <p:txBody>
          <a:bodyPr wrap="square" rtlCol="0">
            <a:spAutoFit/>
          </a:bodyPr>
          <a:lstStyle/>
          <a:p>
            <a:r>
              <a:rPr lang="en-US" sz="2400" dirty="0"/>
              <a:t>Cost of DNA sequencing is now 1,000,000 times cheaper and about 100,000 times faster than 10 years ago</a:t>
            </a:r>
          </a:p>
        </p:txBody>
      </p:sp>
      <p:pic>
        <p:nvPicPr>
          <p:cNvPr id="10" name="Picture 9"/>
          <p:cNvPicPr>
            <a:picLocks noChangeAspect="1"/>
          </p:cNvPicPr>
          <p:nvPr/>
        </p:nvPicPr>
        <p:blipFill rotWithShape="1">
          <a:blip r:embed="rId3"/>
          <a:srcRect l="4101" t="12203" r="1201" b="4157"/>
          <a:stretch/>
        </p:blipFill>
        <p:spPr>
          <a:xfrm>
            <a:off x="326947" y="947573"/>
            <a:ext cx="7126227" cy="4756059"/>
          </a:xfrm>
          <a:prstGeom prst="rect">
            <a:avLst/>
          </a:prstGeom>
        </p:spPr>
      </p:pic>
      <p:cxnSp>
        <p:nvCxnSpPr>
          <p:cNvPr id="3" name="Straight Arrow Connector 2"/>
          <p:cNvCxnSpPr/>
          <p:nvPr/>
        </p:nvCxnSpPr>
        <p:spPr>
          <a:xfrm flipH="1">
            <a:off x="4677824" y="1820685"/>
            <a:ext cx="2775352" cy="3000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12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6886" y="476216"/>
            <a:ext cx="3076884" cy="523220"/>
          </a:xfrm>
          <a:prstGeom prst="rect">
            <a:avLst/>
          </a:prstGeom>
          <a:noFill/>
        </p:spPr>
        <p:txBody>
          <a:bodyPr wrap="none" rtlCol="0">
            <a:spAutoFit/>
          </a:bodyPr>
          <a:lstStyle/>
          <a:p>
            <a:r>
              <a:rPr lang="en-US" sz="2800" dirty="0"/>
              <a:t>Customize Terminal</a:t>
            </a:r>
          </a:p>
        </p:txBody>
      </p:sp>
      <p:pic>
        <p:nvPicPr>
          <p:cNvPr id="3" name="Picture 2" descr="Screen Shot 2014-07-09 at 8.05.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73" y="1494127"/>
            <a:ext cx="5288225" cy="4577621"/>
          </a:xfrm>
          <a:prstGeom prst="rect">
            <a:avLst/>
          </a:prstGeom>
        </p:spPr>
      </p:pic>
      <p:sp>
        <p:nvSpPr>
          <p:cNvPr id="4" name="TextBox 3"/>
          <p:cNvSpPr txBox="1"/>
          <p:nvPr/>
        </p:nvSpPr>
        <p:spPr>
          <a:xfrm>
            <a:off x="6053770" y="1785806"/>
            <a:ext cx="2540276" cy="1200328"/>
          </a:xfrm>
          <a:prstGeom prst="rect">
            <a:avLst/>
          </a:prstGeom>
          <a:noFill/>
        </p:spPr>
        <p:txBody>
          <a:bodyPr wrap="square" rtlCol="0">
            <a:spAutoFit/>
          </a:bodyPr>
          <a:lstStyle/>
          <a:p>
            <a:r>
              <a:rPr lang="en-US" sz="2400" dirty="0"/>
              <a:t>Background color,</a:t>
            </a:r>
          </a:p>
          <a:p>
            <a:r>
              <a:rPr lang="en-US" sz="2400" dirty="0"/>
              <a:t> text size, </a:t>
            </a:r>
          </a:p>
          <a:p>
            <a:r>
              <a:rPr lang="en-US" sz="2400" dirty="0"/>
              <a:t>font, color, etc.</a:t>
            </a:r>
          </a:p>
        </p:txBody>
      </p:sp>
    </p:spTree>
    <p:extLst>
      <p:ext uri="{BB962C8B-B14F-4D97-AF65-F5344CB8AC3E}">
        <p14:creationId xmlns:p14="http://schemas.microsoft.com/office/powerpoint/2010/main" val="4195148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6642" y="522991"/>
            <a:ext cx="6675354" cy="2062103"/>
          </a:xfrm>
          <a:prstGeom prst="rect">
            <a:avLst/>
          </a:prstGeom>
          <a:noFill/>
        </p:spPr>
        <p:txBody>
          <a:bodyPr wrap="none" rtlCol="0">
            <a:spAutoFit/>
          </a:bodyPr>
          <a:lstStyle/>
          <a:p>
            <a:r>
              <a:rPr lang="en-US" sz="3000" dirty="0"/>
              <a:t>Human Genome Project (1990- 2003)</a:t>
            </a:r>
          </a:p>
          <a:p>
            <a:r>
              <a:rPr lang="en-US" sz="2600" dirty="0"/>
              <a:t>	</a:t>
            </a:r>
          </a:p>
          <a:p>
            <a:r>
              <a:rPr lang="en-US" sz="2400" dirty="0"/>
              <a:t>	First draft human genome released in 2003.</a:t>
            </a:r>
          </a:p>
          <a:p>
            <a:r>
              <a:rPr lang="en-US" sz="2400" dirty="0"/>
              <a:t>	</a:t>
            </a:r>
          </a:p>
          <a:p>
            <a:r>
              <a:rPr lang="en-US" sz="2400" dirty="0"/>
              <a:t>	- 3,000,000,000 dollars, 13 years, 100s of people</a:t>
            </a:r>
          </a:p>
        </p:txBody>
      </p:sp>
      <p:sp>
        <p:nvSpPr>
          <p:cNvPr id="6" name="TextBox 5"/>
          <p:cNvSpPr txBox="1"/>
          <p:nvPr/>
        </p:nvSpPr>
        <p:spPr>
          <a:xfrm>
            <a:off x="656642" y="3531722"/>
            <a:ext cx="7752847" cy="2123658"/>
          </a:xfrm>
          <a:prstGeom prst="rect">
            <a:avLst/>
          </a:prstGeom>
          <a:noFill/>
        </p:spPr>
        <p:txBody>
          <a:bodyPr wrap="square" rtlCol="0">
            <a:spAutoFit/>
          </a:bodyPr>
          <a:lstStyle/>
          <a:p>
            <a:r>
              <a:rPr lang="en-US" sz="3000" dirty="0"/>
              <a:t>De novo whole genome sequencing today</a:t>
            </a:r>
          </a:p>
          <a:p>
            <a:r>
              <a:rPr lang="en-US" sz="3000" dirty="0"/>
              <a:t>	</a:t>
            </a:r>
          </a:p>
          <a:p>
            <a:r>
              <a:rPr lang="en-US" dirty="0"/>
              <a:t>	</a:t>
            </a:r>
            <a:r>
              <a:rPr lang="en-US" sz="2400" dirty="0"/>
              <a:t>- About $25,000 for a genome of a non-model organism</a:t>
            </a:r>
          </a:p>
          <a:p>
            <a:endParaRPr lang="en-US" sz="2400" dirty="0"/>
          </a:p>
          <a:p>
            <a:r>
              <a:rPr lang="en-US" sz="2400" dirty="0"/>
              <a:t>	- Nature 2020: One paper with 350 bird genomes</a:t>
            </a:r>
          </a:p>
        </p:txBody>
      </p:sp>
    </p:spTree>
    <p:extLst>
      <p:ext uri="{BB962C8B-B14F-4D97-AF65-F5344CB8AC3E}">
        <p14:creationId xmlns:p14="http://schemas.microsoft.com/office/powerpoint/2010/main" val="61905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8712" y="272809"/>
            <a:ext cx="6396904" cy="523220"/>
          </a:xfrm>
          <a:prstGeom prst="rect">
            <a:avLst/>
          </a:prstGeom>
          <a:noFill/>
        </p:spPr>
        <p:txBody>
          <a:bodyPr wrap="none" rtlCol="0">
            <a:spAutoFit/>
          </a:bodyPr>
          <a:lstStyle/>
          <a:p>
            <a:r>
              <a:rPr lang="en-US" sz="2800" dirty="0"/>
              <a:t>Example of change for population genetics</a:t>
            </a:r>
          </a:p>
        </p:txBody>
      </p:sp>
      <p:sp>
        <p:nvSpPr>
          <p:cNvPr id="6" name="TextBox 5"/>
          <p:cNvSpPr txBox="1"/>
          <p:nvPr/>
        </p:nvSpPr>
        <p:spPr>
          <a:xfrm>
            <a:off x="614952" y="2263751"/>
            <a:ext cx="4061979" cy="3785652"/>
          </a:xfrm>
          <a:prstGeom prst="rect">
            <a:avLst/>
          </a:prstGeom>
          <a:noFill/>
        </p:spPr>
        <p:txBody>
          <a:bodyPr wrap="square" rtlCol="0">
            <a:spAutoFit/>
          </a:bodyPr>
          <a:lstStyle/>
          <a:p>
            <a:r>
              <a:rPr lang="en-US" sz="2000" dirty="0"/>
              <a:t>400 individuals, 15 microsatellite loci</a:t>
            </a:r>
          </a:p>
          <a:p>
            <a:endParaRPr lang="en-US" sz="2000" dirty="0"/>
          </a:p>
          <a:p>
            <a:pPr marL="285750" indent="-285750">
              <a:buFontTx/>
              <a:buChar char="-"/>
            </a:pPr>
            <a:r>
              <a:rPr lang="en-US" sz="2000" dirty="0"/>
              <a:t>6000 PCR reactions </a:t>
            </a:r>
            <a:r>
              <a:rPr lang="en-US" sz="2000" b="1" i="1" dirty="0"/>
              <a:t>after</a:t>
            </a:r>
            <a:r>
              <a:rPr lang="en-US" sz="2000" i="1" dirty="0"/>
              <a:t> </a:t>
            </a:r>
            <a:r>
              <a:rPr lang="en-US" sz="2000" dirty="0"/>
              <a:t>troubleshooting, and </a:t>
            </a:r>
            <a:r>
              <a:rPr lang="en-US" sz="2000" b="1" i="1" dirty="0"/>
              <a:t>before</a:t>
            </a:r>
            <a:r>
              <a:rPr lang="en-US" sz="2000" dirty="0"/>
              <a:t> reruns</a:t>
            </a:r>
          </a:p>
          <a:p>
            <a:pPr marL="285750" indent="-285750">
              <a:buFontTx/>
              <a:buChar char="-"/>
            </a:pPr>
            <a:endParaRPr lang="en-US" sz="2000" dirty="0"/>
          </a:p>
          <a:p>
            <a:pPr marL="285750" indent="-285750">
              <a:buFontTx/>
              <a:buChar char="-"/>
            </a:pPr>
            <a:r>
              <a:rPr lang="en-US" sz="2000" dirty="0"/>
              <a:t>PCR products run separately for each individual </a:t>
            </a:r>
            <a:r>
              <a:rPr lang="en-US" sz="2000" i="1" dirty="0"/>
              <a:t>and </a:t>
            </a:r>
            <a:r>
              <a:rPr lang="en-US" sz="2000" dirty="0"/>
              <a:t>each locus</a:t>
            </a:r>
          </a:p>
          <a:p>
            <a:endParaRPr lang="en-US" sz="2000" dirty="0"/>
          </a:p>
          <a:p>
            <a:r>
              <a:rPr lang="en-US" sz="2000" dirty="0"/>
              <a:t>-    6-12 months of lab work</a:t>
            </a:r>
          </a:p>
          <a:p>
            <a:endParaRPr lang="en-US" sz="2000" dirty="0"/>
          </a:p>
          <a:p>
            <a:r>
              <a:rPr lang="en-US" sz="2000" dirty="0"/>
              <a:t>-    15 loci, $16,000.00</a:t>
            </a:r>
          </a:p>
        </p:txBody>
      </p:sp>
      <p:sp>
        <p:nvSpPr>
          <p:cNvPr id="7" name="TextBox 6"/>
          <p:cNvSpPr txBox="1"/>
          <p:nvPr/>
        </p:nvSpPr>
        <p:spPr>
          <a:xfrm>
            <a:off x="5075833" y="2284595"/>
            <a:ext cx="3809904" cy="2862322"/>
          </a:xfrm>
          <a:prstGeom prst="rect">
            <a:avLst/>
          </a:prstGeom>
          <a:noFill/>
        </p:spPr>
        <p:txBody>
          <a:bodyPr wrap="square" rtlCol="0">
            <a:spAutoFit/>
          </a:bodyPr>
          <a:lstStyle/>
          <a:p>
            <a:r>
              <a:rPr lang="en-US" sz="2000" dirty="0"/>
              <a:t>400 individuals, pooled </a:t>
            </a:r>
            <a:r>
              <a:rPr lang="en-US" sz="2000" dirty="0" err="1"/>
              <a:t>Illumina</a:t>
            </a:r>
            <a:r>
              <a:rPr lang="en-US" sz="2000" dirty="0"/>
              <a:t> sequencing</a:t>
            </a:r>
          </a:p>
          <a:p>
            <a:endParaRPr lang="en-US" sz="2000" dirty="0"/>
          </a:p>
          <a:p>
            <a:r>
              <a:rPr lang="en-US" sz="2000" dirty="0"/>
              <a:t>-   400 PCR reactions</a:t>
            </a:r>
          </a:p>
          <a:p>
            <a:pPr marL="285750" indent="-285750">
              <a:buFontTx/>
              <a:buChar char="-"/>
            </a:pPr>
            <a:endParaRPr lang="en-US" sz="2000" dirty="0"/>
          </a:p>
          <a:p>
            <a:r>
              <a:rPr lang="en-US" sz="2000" dirty="0"/>
              <a:t>-   3 days of lab work</a:t>
            </a:r>
          </a:p>
          <a:p>
            <a:endParaRPr lang="en-US" sz="2000" dirty="0"/>
          </a:p>
          <a:p>
            <a:r>
              <a:rPr lang="en-US" sz="2000" dirty="0"/>
              <a:t>-   900,000,000 DNA sequences, maybe 80,000 SNPs,  $6,000.00</a:t>
            </a:r>
          </a:p>
        </p:txBody>
      </p:sp>
      <p:sp>
        <p:nvSpPr>
          <p:cNvPr id="8" name="TextBox 7"/>
          <p:cNvSpPr txBox="1"/>
          <p:nvPr/>
        </p:nvSpPr>
        <p:spPr>
          <a:xfrm>
            <a:off x="752991" y="1471578"/>
            <a:ext cx="3037883" cy="523220"/>
          </a:xfrm>
          <a:prstGeom prst="rect">
            <a:avLst/>
          </a:prstGeom>
          <a:noFill/>
        </p:spPr>
        <p:txBody>
          <a:bodyPr wrap="none" rtlCol="0">
            <a:spAutoFit/>
          </a:bodyPr>
          <a:lstStyle/>
          <a:p>
            <a:r>
              <a:rPr lang="en-US" sz="2800" dirty="0"/>
              <a:t>Then (10 years ago)</a:t>
            </a:r>
          </a:p>
        </p:txBody>
      </p:sp>
      <p:sp>
        <p:nvSpPr>
          <p:cNvPr id="9" name="TextBox 8"/>
          <p:cNvSpPr txBox="1"/>
          <p:nvPr/>
        </p:nvSpPr>
        <p:spPr>
          <a:xfrm>
            <a:off x="5123016" y="1496482"/>
            <a:ext cx="861326" cy="523220"/>
          </a:xfrm>
          <a:prstGeom prst="rect">
            <a:avLst/>
          </a:prstGeom>
          <a:noFill/>
        </p:spPr>
        <p:txBody>
          <a:bodyPr wrap="none" rtlCol="0">
            <a:spAutoFit/>
          </a:bodyPr>
          <a:lstStyle/>
          <a:p>
            <a:r>
              <a:rPr lang="en-US" sz="2800" dirty="0"/>
              <a:t>Now</a:t>
            </a:r>
          </a:p>
        </p:txBody>
      </p:sp>
    </p:spTree>
    <p:extLst>
      <p:ext uri="{BB962C8B-B14F-4D97-AF65-F5344CB8AC3E}">
        <p14:creationId xmlns:p14="http://schemas.microsoft.com/office/powerpoint/2010/main" val="357984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0817" y="586584"/>
            <a:ext cx="8725466" cy="523220"/>
          </a:xfrm>
          <a:prstGeom prst="rect">
            <a:avLst/>
          </a:prstGeom>
          <a:noFill/>
        </p:spPr>
        <p:txBody>
          <a:bodyPr wrap="none" rtlCol="0">
            <a:spAutoFit/>
          </a:bodyPr>
          <a:lstStyle/>
          <a:p>
            <a:r>
              <a:rPr lang="en-US" sz="2800" dirty="0"/>
              <a:t>Next Generation DNA sequencing in Evolution and Ecology</a:t>
            </a:r>
          </a:p>
        </p:txBody>
      </p:sp>
      <p:sp>
        <p:nvSpPr>
          <p:cNvPr id="6" name="TextBox 5"/>
          <p:cNvSpPr txBox="1"/>
          <p:nvPr/>
        </p:nvSpPr>
        <p:spPr>
          <a:xfrm>
            <a:off x="1060343" y="1823444"/>
            <a:ext cx="3993401" cy="4154983"/>
          </a:xfrm>
          <a:prstGeom prst="rect">
            <a:avLst/>
          </a:prstGeom>
          <a:noFill/>
        </p:spPr>
        <p:txBody>
          <a:bodyPr wrap="none" rtlCol="0">
            <a:spAutoFit/>
          </a:bodyPr>
          <a:lstStyle/>
          <a:p>
            <a:pPr marL="342900" indent="-342900">
              <a:buAutoNum type="arabicPeriod"/>
            </a:pPr>
            <a:r>
              <a:rPr lang="en-US" sz="2400" dirty="0"/>
              <a:t>Whole Genome Sequencing</a:t>
            </a:r>
          </a:p>
          <a:p>
            <a:pPr marL="342900" indent="-342900">
              <a:buAutoNum type="arabicPeriod"/>
            </a:pPr>
            <a:endParaRPr lang="en-US" sz="2400" dirty="0"/>
          </a:p>
          <a:p>
            <a:pPr marL="342900" indent="-342900">
              <a:buAutoNum type="arabicPeriod"/>
            </a:pPr>
            <a:r>
              <a:rPr lang="en-US" sz="2400" dirty="0"/>
              <a:t>Population genomics</a:t>
            </a:r>
          </a:p>
          <a:p>
            <a:pPr marL="342900" indent="-342900">
              <a:buAutoNum type="arabicPeriod"/>
            </a:pPr>
            <a:endParaRPr lang="en-US" sz="2400" dirty="0"/>
          </a:p>
          <a:p>
            <a:pPr marL="342900" indent="-342900">
              <a:buAutoNum type="arabicPeriod"/>
            </a:pPr>
            <a:r>
              <a:rPr lang="en-US" sz="2400" dirty="0" err="1"/>
              <a:t>Phylogenomics</a:t>
            </a:r>
            <a:endParaRPr lang="en-US" sz="2400" dirty="0"/>
          </a:p>
          <a:p>
            <a:pPr marL="342900" indent="-342900">
              <a:buAutoNum type="arabicPeriod"/>
            </a:pPr>
            <a:endParaRPr lang="en-US" sz="2400" dirty="0"/>
          </a:p>
          <a:p>
            <a:pPr marL="342900" indent="-342900">
              <a:buAutoNum type="arabicPeriod"/>
            </a:pPr>
            <a:r>
              <a:rPr lang="en-US" sz="2400" dirty="0"/>
              <a:t>Gene expression (</a:t>
            </a:r>
            <a:r>
              <a:rPr lang="en-US" sz="2400" dirty="0" err="1"/>
              <a:t>RNAseq</a:t>
            </a:r>
            <a:r>
              <a:rPr lang="en-US" sz="2400" dirty="0"/>
              <a:t>)</a:t>
            </a:r>
          </a:p>
          <a:p>
            <a:pPr marL="342900" indent="-342900">
              <a:buAutoNum type="arabicPeriod"/>
            </a:pPr>
            <a:endParaRPr lang="en-US" sz="2400" dirty="0"/>
          </a:p>
          <a:p>
            <a:pPr marL="342900" indent="-342900">
              <a:buAutoNum type="arabicPeriod"/>
            </a:pPr>
            <a:r>
              <a:rPr lang="en-US" sz="2400" dirty="0" err="1"/>
              <a:t>Metagenomics</a:t>
            </a:r>
            <a:endParaRPr lang="en-US" sz="2400" dirty="0"/>
          </a:p>
          <a:p>
            <a:pPr marL="342900" indent="-342900">
              <a:buAutoNum type="arabicPeriod"/>
            </a:pPr>
            <a:endParaRPr lang="en-US" sz="2400" dirty="0"/>
          </a:p>
          <a:p>
            <a:pPr marL="342900" indent="-342900">
              <a:buAutoNum type="arabicPeriod"/>
            </a:pPr>
            <a:r>
              <a:rPr lang="en-US" sz="2400" dirty="0" err="1"/>
              <a:t>Transcriptomics</a:t>
            </a:r>
            <a:endParaRPr lang="en-US" sz="2400" dirty="0"/>
          </a:p>
        </p:txBody>
      </p:sp>
    </p:spTree>
    <p:extLst>
      <p:ext uri="{BB962C8B-B14F-4D97-AF65-F5344CB8AC3E}">
        <p14:creationId xmlns:p14="http://schemas.microsoft.com/office/powerpoint/2010/main" val="230638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7731" y="367538"/>
            <a:ext cx="5416868" cy="523220"/>
          </a:xfrm>
          <a:prstGeom prst="rect">
            <a:avLst/>
          </a:prstGeom>
          <a:noFill/>
        </p:spPr>
        <p:txBody>
          <a:bodyPr wrap="none" rtlCol="0">
            <a:spAutoFit/>
          </a:bodyPr>
          <a:lstStyle/>
          <a:p>
            <a:r>
              <a:rPr lang="en-US" sz="2800" dirty="0"/>
              <a:t>Big data is relevant for all of biology</a:t>
            </a:r>
          </a:p>
        </p:txBody>
      </p:sp>
      <p:pic>
        <p:nvPicPr>
          <p:cNvPr id="3" name="Picture 2" descr="Screen Shot 2014-08-26 at 4.2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1" y="1666075"/>
            <a:ext cx="7918374" cy="3776836"/>
          </a:xfrm>
          <a:prstGeom prst="rect">
            <a:avLst/>
          </a:prstGeom>
        </p:spPr>
      </p:pic>
    </p:spTree>
    <p:extLst>
      <p:ext uri="{BB962C8B-B14F-4D97-AF65-F5344CB8AC3E}">
        <p14:creationId xmlns:p14="http://schemas.microsoft.com/office/powerpoint/2010/main" val="412057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8141" y="489769"/>
            <a:ext cx="3637150" cy="3539430"/>
          </a:xfrm>
          <a:prstGeom prst="rect">
            <a:avLst/>
          </a:prstGeom>
          <a:noFill/>
        </p:spPr>
        <p:txBody>
          <a:bodyPr wrap="none" rtlCol="0">
            <a:spAutoFit/>
          </a:bodyPr>
          <a:lstStyle/>
          <a:p>
            <a:r>
              <a:rPr lang="en-US" sz="2800" b="1" dirty="0"/>
              <a:t>Why learn to use Unix?</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p:txBody>
      </p:sp>
      <p:sp>
        <p:nvSpPr>
          <p:cNvPr id="2" name="TextBox 1"/>
          <p:cNvSpPr txBox="1"/>
          <p:nvPr/>
        </p:nvSpPr>
        <p:spPr>
          <a:xfrm>
            <a:off x="888141" y="1536174"/>
            <a:ext cx="8144187" cy="3785652"/>
          </a:xfrm>
          <a:prstGeom prst="rect">
            <a:avLst/>
          </a:prstGeom>
          <a:noFill/>
        </p:spPr>
        <p:txBody>
          <a:bodyPr wrap="square" rtlCol="0">
            <a:spAutoFit/>
          </a:bodyPr>
          <a:lstStyle/>
          <a:p>
            <a:pPr marL="285750" indent="-285750">
              <a:buFontTx/>
              <a:buChar char="-"/>
            </a:pPr>
            <a:r>
              <a:rPr lang="en-US" sz="2000" dirty="0"/>
              <a:t>Accessing, manipulating, and moving large data sets around (around your</a:t>
            </a:r>
          </a:p>
          <a:p>
            <a:r>
              <a:rPr lang="en-US" sz="2000" dirty="0"/>
              <a:t>     computer, or among computers).</a:t>
            </a:r>
          </a:p>
          <a:p>
            <a:endParaRPr lang="en-US" sz="2000" dirty="0"/>
          </a:p>
          <a:p>
            <a:pPr marL="285750" indent="-285750">
              <a:buFontTx/>
              <a:buChar char="-"/>
            </a:pPr>
            <a:r>
              <a:rPr lang="en-US" sz="2000" dirty="0"/>
              <a:t>Connecting to remote computers and high performance computing clusters.</a:t>
            </a:r>
          </a:p>
          <a:p>
            <a:pPr marL="285750" indent="-285750">
              <a:buFontTx/>
              <a:buChar char="-"/>
            </a:pPr>
            <a:endParaRPr lang="en-US" sz="2000" dirty="0"/>
          </a:p>
          <a:p>
            <a:pPr marL="285750" indent="-285750">
              <a:buFontTx/>
              <a:buChar char="-"/>
            </a:pPr>
            <a:r>
              <a:rPr lang="en-US" sz="2000" dirty="0"/>
              <a:t>&gt;250,000 built in tools and commands</a:t>
            </a:r>
          </a:p>
          <a:p>
            <a:pPr marL="285750" indent="-285750">
              <a:buFontTx/>
              <a:buChar char="-"/>
            </a:pPr>
            <a:endParaRPr lang="en-US" sz="2000" dirty="0"/>
          </a:p>
          <a:p>
            <a:pPr marL="285750" indent="-285750">
              <a:buFontTx/>
              <a:buChar char="-"/>
            </a:pPr>
            <a:r>
              <a:rPr lang="en-US" sz="2000" dirty="0"/>
              <a:t>System navigation: Everything you do with your mouse, you can do much much faster and efficiently from the terminal</a:t>
            </a:r>
          </a:p>
          <a:p>
            <a:pPr marL="285750" indent="-285750">
              <a:buFontTx/>
              <a:buChar char="-"/>
            </a:pPr>
            <a:endParaRPr lang="en-US" sz="2000" dirty="0"/>
          </a:p>
          <a:p>
            <a:pPr marL="285750" indent="-285750">
              <a:buFontTx/>
              <a:buChar char="-"/>
            </a:pPr>
            <a:r>
              <a:rPr lang="en-US" sz="2000" b="1" dirty="0"/>
              <a:t>First step at becoming enabled for data science</a:t>
            </a:r>
          </a:p>
        </p:txBody>
      </p:sp>
    </p:spTree>
    <p:extLst>
      <p:ext uri="{BB962C8B-B14F-4D97-AF65-F5344CB8AC3E}">
        <p14:creationId xmlns:p14="http://schemas.microsoft.com/office/powerpoint/2010/main" val="40743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552C2-B417-974B-890C-D16E75C0E50B}"/>
              </a:ext>
            </a:extLst>
          </p:cNvPr>
          <p:cNvSpPr txBox="1"/>
          <p:nvPr/>
        </p:nvSpPr>
        <p:spPr>
          <a:xfrm>
            <a:off x="619827" y="1258319"/>
            <a:ext cx="7904346" cy="4708981"/>
          </a:xfrm>
          <a:prstGeom prst="rect">
            <a:avLst/>
          </a:prstGeom>
          <a:noFill/>
        </p:spPr>
        <p:txBody>
          <a:bodyPr wrap="square" rtlCol="0">
            <a:spAutoFit/>
          </a:bodyPr>
          <a:lstStyle/>
          <a:p>
            <a:r>
              <a:rPr lang="en-US" sz="2000" dirty="0"/>
              <a:t>- Among the most common languages used in biology and other fields of science. Thus, you will be able to find a lot of documentation, guidance, examples, and opinion on the web.</a:t>
            </a:r>
          </a:p>
          <a:p>
            <a:endParaRPr lang="en-US" sz="2000" dirty="0"/>
          </a:p>
          <a:p>
            <a:r>
              <a:rPr lang="en-US" sz="2000" dirty="0"/>
              <a:t>- It has excellent capabilities for manipulating text, suiting it well to bioinformatics and data science.</a:t>
            </a:r>
          </a:p>
          <a:p>
            <a:endParaRPr lang="en-US" sz="2000" dirty="0"/>
          </a:p>
          <a:p>
            <a:r>
              <a:rPr lang="en-US" sz="2000" dirty="0"/>
              <a:t>- It uses consistent syntax, which makes learning specific code relatively easy.</a:t>
            </a:r>
          </a:p>
          <a:p>
            <a:endParaRPr lang="en-US" sz="2000" dirty="0"/>
          </a:p>
          <a:p>
            <a:r>
              <a:rPr lang="en-US" sz="2000" dirty="0"/>
              <a:t>- It has many built in libraries to facilitate common tasks.</a:t>
            </a:r>
          </a:p>
          <a:p>
            <a:endParaRPr lang="en-US" sz="2000" dirty="0"/>
          </a:p>
          <a:p>
            <a:r>
              <a:rPr lang="en-US" sz="2000" b="1" dirty="0"/>
              <a:t>- If you learn this as your first language, it will make learning others much easier.</a:t>
            </a:r>
          </a:p>
          <a:p>
            <a:pPr marL="285750" indent="-285750">
              <a:buFontTx/>
              <a:buChar char="-"/>
            </a:pPr>
            <a:endParaRPr lang="en-US" sz="2000" dirty="0"/>
          </a:p>
        </p:txBody>
      </p:sp>
      <p:sp>
        <p:nvSpPr>
          <p:cNvPr id="3" name="Rectangle 2">
            <a:extLst>
              <a:ext uri="{FF2B5EF4-FFF2-40B4-BE49-F238E27FC236}">
                <a16:creationId xmlns:a16="http://schemas.microsoft.com/office/drawing/2014/main" id="{6390A0BE-100F-8D4B-8E93-A878CD443AEF}"/>
              </a:ext>
            </a:extLst>
          </p:cNvPr>
          <p:cNvSpPr/>
          <p:nvPr/>
        </p:nvSpPr>
        <p:spPr>
          <a:xfrm>
            <a:off x="826575" y="464558"/>
            <a:ext cx="4322145" cy="523220"/>
          </a:xfrm>
          <a:prstGeom prst="rect">
            <a:avLst/>
          </a:prstGeom>
        </p:spPr>
        <p:txBody>
          <a:bodyPr wrap="none">
            <a:spAutoFit/>
          </a:bodyPr>
          <a:lstStyle/>
          <a:p>
            <a:r>
              <a:rPr lang="en-US" sz="2800" b="1" dirty="0"/>
              <a:t>Why learn Python (or Perl)?</a:t>
            </a:r>
          </a:p>
        </p:txBody>
      </p:sp>
    </p:spTree>
    <p:extLst>
      <p:ext uri="{BB962C8B-B14F-4D97-AF65-F5344CB8AC3E}">
        <p14:creationId xmlns:p14="http://schemas.microsoft.com/office/powerpoint/2010/main" val="34911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50742</TotalTime>
  <Words>1944</Words>
  <Application>Microsoft Macintosh PowerPoint</Application>
  <PresentationFormat>On-screen Show (4:3)</PresentationFormat>
  <Paragraphs>227</Paragraphs>
  <Slides>30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Parchman</dc:creator>
  <cp:lastModifiedBy>Thomas L Parchman</cp:lastModifiedBy>
  <cp:revision>221</cp:revision>
  <dcterms:created xsi:type="dcterms:W3CDTF">2014-07-05T16:36:00Z</dcterms:created>
  <dcterms:modified xsi:type="dcterms:W3CDTF">2020-08-26T01:00:43Z</dcterms:modified>
</cp:coreProperties>
</file>